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20"/>
  </p:notesMasterIdLst>
  <p:sldIdLst>
    <p:sldId id="345" r:id="rId5"/>
    <p:sldId id="351" r:id="rId6"/>
    <p:sldId id="333" r:id="rId7"/>
    <p:sldId id="346" r:id="rId8"/>
    <p:sldId id="347" r:id="rId9"/>
    <p:sldId id="348" r:id="rId10"/>
    <p:sldId id="349" r:id="rId11"/>
    <p:sldId id="350" r:id="rId12"/>
    <p:sldId id="353" r:id="rId13"/>
    <p:sldId id="354" r:id="rId14"/>
    <p:sldId id="355" r:id="rId15"/>
    <p:sldId id="356" r:id="rId16"/>
    <p:sldId id="357" r:id="rId17"/>
    <p:sldId id="358" r:id="rId18"/>
    <p:sldId id="359" r:id="rId19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866B7"/>
    <a:srgbClr val="703FA0"/>
    <a:srgbClr val="AD2B2A"/>
    <a:srgbClr val="03BAFD"/>
    <a:srgbClr val="41B65D"/>
    <a:srgbClr val="9E814A"/>
    <a:srgbClr val="4867B7"/>
    <a:srgbClr val="2D46B1"/>
    <a:srgbClr val="703F9F"/>
    <a:srgbClr val="602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4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266" autoAdjust="0"/>
    <p:restoredTop sz="79086" autoAdjust="0"/>
  </p:normalViewPr>
  <p:slideViewPr>
    <p:cSldViewPr snapToGrid="0">
      <p:cViewPr varScale="1">
        <p:scale>
          <a:sx n="21" d="100"/>
          <a:sy n="21" d="100"/>
        </p:scale>
        <p:origin x="1454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Shape 612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13" name="Shape 613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298816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/>
              <a:t>Table 8 (paper): Full specifications and mass for all Boxer configurations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951759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ts val="2200"/>
              </a:lnSpc>
              <a:spcBef>
                <a:spcPts val="160"/>
              </a:spcBef>
            </a:pPr>
            <a:r>
              <a:rPr lang="en-US" sz="2800" b="1" dirty="0"/>
              <a:t>Rupert Tull de Salis, PE, MEng, MSc</a:t>
            </a:r>
          </a:p>
          <a:p>
            <a:pPr>
              <a:lnSpc>
                <a:spcPts val="2200"/>
              </a:lnSpc>
              <a:spcBef>
                <a:spcPts val="160"/>
              </a:spcBef>
            </a:pPr>
            <a:r>
              <a:rPr lang="en-US" sz="2400" dirty="0" err="1"/>
              <a:t>ZeBeyond</a:t>
            </a:r>
            <a:r>
              <a:rPr lang="en-US" sz="2400" dirty="0"/>
              <a:t> Ltd, Leamington Spa, UK</a:t>
            </a:r>
          </a:p>
          <a:p>
            <a:pPr>
              <a:lnSpc>
                <a:spcPts val="1000"/>
              </a:lnSpc>
            </a:pPr>
            <a:endParaRPr lang="en-US" sz="1200" dirty="0"/>
          </a:p>
          <a:p>
            <a:pPr>
              <a:lnSpc>
                <a:spcPts val="2200"/>
              </a:lnSpc>
              <a:spcBef>
                <a:spcPts val="160"/>
              </a:spcBef>
            </a:pPr>
            <a:r>
              <a:rPr lang="en-US" sz="2400" dirty="0"/>
              <a:t>rdesalis@umich.edu</a:t>
            </a:r>
          </a:p>
          <a:p>
            <a:pPr>
              <a:lnSpc>
                <a:spcPts val="2200"/>
              </a:lnSpc>
              <a:spcBef>
                <a:spcPts val="160"/>
              </a:spcBef>
            </a:pPr>
            <a:r>
              <a:rPr lang="en-US" sz="2400" dirty="0"/>
              <a:t>www.linkedin.com/in/rupert-de-salis</a:t>
            </a:r>
          </a:p>
          <a:p>
            <a:pPr>
              <a:lnSpc>
                <a:spcPts val="1000"/>
              </a:lnSpc>
            </a:pPr>
            <a:endParaRPr lang="en-US" sz="1200" dirty="0"/>
          </a:p>
          <a:p>
            <a:pPr>
              <a:lnSpc>
                <a:spcPts val="2200"/>
              </a:lnSpc>
              <a:spcBef>
                <a:spcPts val="160"/>
              </a:spcBef>
            </a:pPr>
            <a:r>
              <a:rPr lang="en-US" sz="2800" b="1" dirty="0"/>
              <a:t>Full paper preprint (with appendices):</a:t>
            </a:r>
          </a:p>
          <a:p>
            <a:pPr marL="342900" indent="-342900">
              <a:lnSpc>
                <a:spcPts val="2200"/>
              </a:lnSpc>
              <a:spcBef>
                <a:spcPts val="160"/>
              </a:spcBef>
            </a:pPr>
            <a:r>
              <a:rPr lang="en-US" sz="2400" dirty="0"/>
              <a:t>DOI: 10.5281/zenodo.19113766</a:t>
            </a:r>
          </a:p>
          <a:p>
            <a:pPr>
              <a:lnSpc>
                <a:spcPts val="1000"/>
              </a:lnSpc>
            </a:pPr>
            <a:endParaRPr lang="en-US" sz="1200" dirty="0"/>
          </a:p>
          <a:p>
            <a:pPr>
              <a:lnSpc>
                <a:spcPts val="2200"/>
              </a:lnSpc>
              <a:spcBef>
                <a:spcPts val="160"/>
              </a:spcBef>
            </a:pPr>
            <a:r>
              <a:rPr lang="en-US" sz="2800" b="1" dirty="0"/>
              <a:t>Companion paper (CEMP-H mission profile and workbooks):</a:t>
            </a:r>
          </a:p>
          <a:p>
            <a:pPr marL="342900" indent="-342900">
              <a:lnSpc>
                <a:spcPts val="2200"/>
              </a:lnSpc>
              <a:spcBef>
                <a:spcPts val="160"/>
              </a:spcBef>
            </a:pPr>
            <a:r>
              <a:rPr lang="en-US" sz="2400" dirty="0"/>
              <a:t>DOI: 10.5281/zenodo.19113638</a:t>
            </a:r>
          </a:p>
          <a:p>
            <a:pPr>
              <a:lnSpc>
                <a:spcPts val="1000"/>
              </a:lnSpc>
            </a:pPr>
            <a:endParaRPr lang="en-US" sz="1200" dirty="0"/>
          </a:p>
          <a:p>
            <a:pPr>
              <a:lnSpc>
                <a:spcPts val="2200"/>
              </a:lnSpc>
              <a:spcBef>
                <a:spcPts val="160"/>
              </a:spcBef>
            </a:pPr>
            <a:r>
              <a:rPr lang="en-US" sz="2400" dirty="0" err="1"/>
              <a:t>ePOP</a:t>
            </a:r>
            <a:r>
              <a:rPr lang="en-US" sz="2400" dirty="0"/>
              <a:t> Concept:  </a:t>
            </a:r>
            <a:r>
              <a:rPr lang="en-US" sz="2400" dirty="0" err="1"/>
              <a:t>ZeBeyond</a:t>
            </a:r>
            <a:r>
              <a:rPr lang="en-US" sz="2400" dirty="0"/>
              <a:t> Ltd  |  www.zebeyond.co.uk</a:t>
            </a:r>
          </a:p>
          <a:p>
            <a:pPr>
              <a:lnSpc>
                <a:spcPts val="1000"/>
              </a:lnSpc>
            </a:pPr>
            <a:endParaRPr lang="en-US" sz="1200" dirty="0"/>
          </a:p>
          <a:p>
            <a:pPr>
              <a:lnSpc>
                <a:spcPts val="2200"/>
              </a:lnSpc>
              <a:spcBef>
                <a:spcPts val="160"/>
              </a:spcBef>
            </a:pPr>
            <a:r>
              <a:rPr lang="en-US" sz="2000" dirty="0"/>
              <a:t>DISTRIBUTION STATEMENT A. Approved for public release; distribution is unlimited.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781383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50000"/>
              </a:lnSpc>
              <a:spcBef>
                <a:spcPts val="160"/>
              </a:spcBef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1367603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/>
              <a:t>Table 1 (paper): Platform payload budget for HEL integration.</a:t>
            </a:r>
          </a:p>
          <a:p>
            <a:pPr marL="0" marR="0" lvl="0" indent="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/>
              <a:t>Images:</a:t>
            </a:r>
          </a:p>
          <a:p>
            <a:r>
              <a:rPr lang="en-GB" b="1" dirty="0"/>
              <a:t>Foxhound Light Protected Patrol Vehicle (</a:t>
            </a:r>
            <a:r>
              <a:rPr lang="en-GB" b="1" dirty="0" err="1"/>
              <a:t>LPPV</a:t>
            </a:r>
            <a:r>
              <a:rPr lang="en-GB" b="1" dirty="0"/>
              <a:t>) at Camp Bastion, Helmand Province, Afghanistan, June 2012.</a:t>
            </a:r>
            <a:r>
              <a:rPr lang="en-GB" dirty="0"/>
              <a:t> </a:t>
            </a:r>
            <a:r>
              <a:rPr lang="en-GB" i="1" dirty="0"/>
              <a:t>Photo: Sgt Andy Reddy </a:t>
            </a:r>
            <a:r>
              <a:rPr lang="en-GB" i="1" dirty="0" err="1"/>
              <a:t>RLC</a:t>
            </a:r>
            <a:r>
              <a:rPr lang="en-GB" i="1" dirty="0"/>
              <a:t>. © Crown Copyright 2012. Licensed under the Open Government Licence v1.0 (</a:t>
            </a:r>
            <a:r>
              <a:rPr lang="en-GB" i="1" dirty="0" err="1"/>
              <a:t>OGL</a:t>
            </a:r>
            <a:r>
              <a:rPr lang="en-GB" i="1" dirty="0"/>
              <a:t> v1.0). Source: UK Defence Imagery / Wikimedia Commons.</a:t>
            </a:r>
          </a:p>
          <a:p>
            <a:r>
              <a:rPr lang="en-GB" b="1" dirty="0" err="1"/>
              <a:t>GTK</a:t>
            </a:r>
            <a:r>
              <a:rPr lang="en-GB" b="1" dirty="0"/>
              <a:t> Boxer 8×8 armoured vehicle (German Army).</a:t>
            </a:r>
            <a:r>
              <a:rPr lang="en-GB" dirty="0"/>
              <a:t> </a:t>
            </a:r>
            <a:r>
              <a:rPr lang="en-GB" i="1" dirty="0"/>
              <a:t>Photo: Heldt. Public domain. Source: Wikimedia Commons.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052476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/>
              <a:t>Table 3 (paper): Full class framework with program references and defeat mechanisms</a:t>
            </a:r>
          </a:p>
          <a:p>
            <a:pPr marL="0" marR="0" lvl="0" indent="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000" dirty="0"/>
          </a:p>
          <a:p>
            <a:pPr marL="0" marR="0" lvl="0" indent="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/>
              <a:t>Ballistic missile intercept (&gt;500 kW) excluded: impractical for beam propagation and aiming from ground vehicles, as the distance to airborne objects is too great for precision aiming.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483935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/>
              <a:t>Key implication: Cannot wait for the technology to mature - must design for current values.</a:t>
            </a:r>
            <a:endParaRPr lang="en-US" sz="240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608717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50000"/>
              </a:lnSpc>
              <a:spcBef>
                <a:spcPts val="160"/>
              </a:spcBef>
            </a:pPr>
            <a:r>
              <a:rPr lang="en-US" sz="2000" dirty="0"/>
              <a:t>Table 5 (paper): Electrical demand and system WPE by class</a:t>
            </a:r>
          </a:p>
          <a:p>
            <a:pPr>
              <a:lnSpc>
                <a:spcPct val="150000"/>
              </a:lnSpc>
              <a:spcBef>
                <a:spcPts val="160"/>
              </a:spcBef>
            </a:pPr>
            <a:r>
              <a:rPr lang="en-US" sz="2000" dirty="0"/>
              <a:t>Table 6 (paper): Installed HEL mass range by class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283218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/>
              <a:t>CEMP mission profile is a new profile for tactical wheeled vehicles, proposed in the paper.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460707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/>
              <a:t>Batteries for Silent Watch/Mobility also support limited HEL operation with engine off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408043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/>
              <a:t>Table 7 (paper): Full specifications and mass for all Foxhound configurations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343883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7F429CA-C8A6-F850-C039-F94C446FFD0E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9E814A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C88A83D-C345-E0FD-7A4E-1717B953E7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GRAVIDIENT. Unique Design Concept">
            <a:extLst>
              <a:ext uri="{FF2B5EF4-FFF2-40B4-BE49-F238E27FC236}">
                <a16:creationId xmlns:a16="http://schemas.microsoft.com/office/drawing/2014/main" id="{14F65F1F-5EB4-AAFE-8F1A-C229657193EB}"/>
              </a:ext>
            </a:extLst>
          </p:cNvPr>
          <p:cNvSpPr txBox="1"/>
          <p:nvPr userDrawn="1"/>
        </p:nvSpPr>
        <p:spPr>
          <a:xfrm>
            <a:off x="17156178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OPEN SESSION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 Black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792766489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AR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703F9F"/>
          </a:solidFill>
          <a:ln w="12700" cap="flat">
            <a:solidFill>
              <a:schemeClr val="accent1"/>
            </a:solidFill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9946341" y="457200"/>
            <a:ext cx="14003904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703F9F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AUTONOMY, ARTIFICIAL </a:t>
            </a:r>
            <a:br>
              <a:rPr lang="en-US" sz="4200" b="1" i="0" spc="200" baseline="0" dirty="0">
                <a:solidFill>
                  <a:srgbClr val="703F9F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703F9F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INTELLIGENCE &amp; ROBOTICS</a:t>
            </a:r>
            <a:endParaRPr lang="en-US" sz="4200" b="1" i="0" spc="200" baseline="0" dirty="0">
              <a:solidFill>
                <a:srgbClr val="703F9F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" y="11815021"/>
            <a:ext cx="24383960" cy="1900977"/>
          </a:xfrm>
          <a:prstGeom prst="rect">
            <a:avLst/>
          </a:prstGeom>
        </p:spPr>
      </p:pic>
      <p:sp>
        <p:nvSpPr>
          <p:cNvPr id="5" name="Text Placeholder 19">
            <a:extLst>
              <a:ext uri="{FF2B5EF4-FFF2-40B4-BE49-F238E27FC236}">
                <a16:creationId xmlns:a16="http://schemas.microsoft.com/office/drawing/2014/main" id="{39ACA48D-9B51-21B0-E698-48F935FE8AE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F00EA06A-4471-C4BF-5DA3-E893EBE8873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95347934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54087BB-CC68-B2C6-F9AF-08EE38D35128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4866B7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B2F1750-13EC-9FC8-E678-87A1751EB3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GRAVIDIENT. Unique Design Concept">
            <a:extLst>
              <a:ext uri="{FF2B5EF4-FFF2-40B4-BE49-F238E27FC236}">
                <a16:creationId xmlns:a16="http://schemas.microsoft.com/office/drawing/2014/main" id="{3CD876A4-65FA-8CA5-F196-CC2E1A32B1F7}"/>
              </a:ext>
            </a:extLst>
          </p:cNvPr>
          <p:cNvSpPr txBox="1"/>
          <p:nvPr userDrawn="1"/>
        </p:nvSpPr>
        <p:spPr>
          <a:xfrm>
            <a:off x="17147242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POWER &amp; MOBILITY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03224017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ower &amp; Mobility">
    <p:bg>
      <p:bgPr>
        <a:gradFill flip="none" rotWithShape="1">
          <a:gsLst>
            <a:gs pos="200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2D4682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7147242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4867B7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POWER &amp; MOBILITY </a:t>
            </a:r>
            <a:endParaRPr lang="en-US" sz="4200" b="1" i="0" spc="200" baseline="0" dirty="0">
              <a:solidFill>
                <a:srgbClr val="4867B7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" y="11815021"/>
            <a:ext cx="24383960" cy="1900977"/>
          </a:xfrm>
          <a:prstGeom prst="rect">
            <a:avLst/>
          </a:prstGeom>
        </p:spPr>
      </p:pic>
      <p:sp>
        <p:nvSpPr>
          <p:cNvPr id="5" name="Text Placeholder 19">
            <a:extLst>
              <a:ext uri="{FF2B5EF4-FFF2-40B4-BE49-F238E27FC236}">
                <a16:creationId xmlns:a16="http://schemas.microsoft.com/office/drawing/2014/main" id="{BEF8C8C5-048F-F599-DC11-22FC705AAA4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1AA9B597-F2B4-4519-5FB1-A4342243F67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1881640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9D814A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7156178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9D814A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OPEN SESSION</a:t>
            </a:r>
            <a:endParaRPr lang="en-US" sz="4200" b="1" i="0" spc="200" baseline="0" dirty="0">
              <a:solidFill>
                <a:srgbClr val="9D814A"/>
              </a:solidFill>
              <a:latin typeface="Arial" panose="020B0604020202020204" pitchFamily="34" charset="0"/>
              <a:ea typeface="Roboto Black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" y="11815021"/>
            <a:ext cx="24383960" cy="1900977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37078162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EA81EB9-8D0C-7827-F4FE-02B0A0F34797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41B65D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F3F9CAD-E4AA-339F-7640-E570370921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8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71530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571C7AA2-A7B9-AE44-6AD2-340E30CD70A7}"/>
              </a:ext>
            </a:extLst>
          </p:cNvPr>
          <p:cNvSpPr txBox="1"/>
          <p:nvPr userDrawn="1"/>
        </p:nvSpPr>
        <p:spPr>
          <a:xfrm>
            <a:off x="12299750" y="457200"/>
            <a:ext cx="11665150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MODELING, SIMULATION,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PROTOTYPING &amp; VALIDATION 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166029909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odeling, Simulation, Prototyping, And Validation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4268"/>
            <a:ext cx="24384000" cy="449705"/>
          </a:xfrm>
          <a:prstGeom prst="rect">
            <a:avLst/>
          </a:prstGeom>
          <a:solidFill>
            <a:srgbClr val="40B55E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2299750" y="457200"/>
            <a:ext cx="11665150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7CB57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MODELING, SIMULATION, </a:t>
            </a:r>
            <a:br>
              <a:rPr lang="en-US" sz="4200" b="1" i="0" spc="200" baseline="0" dirty="0">
                <a:solidFill>
                  <a:srgbClr val="7CB57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7CB57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PROTOTYPING &amp; VALIDATION </a:t>
            </a:r>
            <a:endParaRPr lang="en-US" sz="4200" b="1" i="0" spc="200" baseline="0" dirty="0">
              <a:solidFill>
                <a:srgbClr val="7CB57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" y="11815021"/>
            <a:ext cx="24383960" cy="1900977"/>
          </a:xfrm>
          <a:prstGeom prst="rect">
            <a:avLst/>
          </a:prstGeom>
        </p:spPr>
      </p:pic>
      <p:sp>
        <p:nvSpPr>
          <p:cNvPr id="4" name="Text Placeholder 19">
            <a:extLst>
              <a:ext uri="{FF2B5EF4-FFF2-40B4-BE49-F238E27FC236}">
                <a16:creationId xmlns:a16="http://schemas.microsoft.com/office/drawing/2014/main" id="{884056AB-A195-7B97-1DB7-0080C6207F6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366353BA-685C-1764-7AB8-C5D1E3688A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59730112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orient="horz" pos="4320" userDrawn="1">
          <p15:clr>
            <a:srgbClr val="FBAE40"/>
          </p15:clr>
        </p15:guide>
        <p15:guide id="3" orient="horz" pos="4420" userDrawn="1">
          <p15:clr>
            <a:srgbClr val="FBAE40"/>
          </p15:clr>
        </p15:guide>
        <p15:guide id="4" pos="15096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AD8A540-3651-B19D-B70C-B8E07C6F6A46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03BAFD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C86D2EF-751A-09A1-9EB0-360C9DBE35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71530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GRAVIDIENT. Unique Design Concept">
            <a:extLst>
              <a:ext uri="{FF2B5EF4-FFF2-40B4-BE49-F238E27FC236}">
                <a16:creationId xmlns:a16="http://schemas.microsoft.com/office/drawing/2014/main" id="{A9821B38-A98C-AF60-9B04-D4DE5F3EFCC4}"/>
              </a:ext>
            </a:extLst>
          </p:cNvPr>
          <p:cNvSpPr txBox="1"/>
          <p:nvPr userDrawn="1"/>
        </p:nvSpPr>
        <p:spPr>
          <a:xfrm>
            <a:off x="15130873" y="457200"/>
            <a:ext cx="8834027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MODULAR OPEN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SYSTEMS APPROACH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3820007626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odular Open Systems Approach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05BAFD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5130873" y="457200"/>
            <a:ext cx="8834027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05BAFD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MODULAR OPEN </a:t>
            </a:r>
            <a:br>
              <a:rPr lang="en-US" sz="4200" b="1" i="0" spc="200" baseline="0" dirty="0">
                <a:solidFill>
                  <a:srgbClr val="05BAFD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05BAFD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SYSTEMS APPROACH</a:t>
            </a:r>
            <a:endParaRPr lang="en-US" sz="4200" b="1" i="0" spc="200" baseline="0" dirty="0">
              <a:solidFill>
                <a:srgbClr val="05BAFD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" y="11815021"/>
            <a:ext cx="24383960" cy="1900977"/>
          </a:xfrm>
          <a:prstGeom prst="rect">
            <a:avLst/>
          </a:prstGeom>
        </p:spPr>
      </p:pic>
      <p:sp>
        <p:nvSpPr>
          <p:cNvPr id="5" name="Text Placeholder 19">
            <a:extLst>
              <a:ext uri="{FF2B5EF4-FFF2-40B4-BE49-F238E27FC236}">
                <a16:creationId xmlns:a16="http://schemas.microsoft.com/office/drawing/2014/main" id="{B6941ECB-4D66-10B0-861E-74C8F68BBE4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DECEB30D-B1FF-DDB3-AE95-8BC25EB262A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41150734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01E98E0-E381-1F5B-620B-ADDEC483FA9F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AD2B2A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FBAE1DA-4408-6C9D-D30A-03CC81863A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5E4DE708-A109-0E54-DA3E-E1DFFE972D1A}"/>
              </a:ext>
            </a:extLst>
          </p:cNvPr>
          <p:cNvSpPr txBox="1"/>
          <p:nvPr userDrawn="1"/>
        </p:nvSpPr>
        <p:spPr>
          <a:xfrm>
            <a:off x="11260791" y="457200"/>
            <a:ext cx="12702643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DIGITAL ENGINEERING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/ SYSTEMS ENGINEERING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2925398143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gital Engineering / Systems Engineering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4268"/>
            <a:ext cx="24384000" cy="449705"/>
          </a:xfrm>
          <a:prstGeom prst="rect">
            <a:avLst/>
          </a:prstGeom>
          <a:solidFill>
            <a:srgbClr val="AD2B2B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1260791" y="457200"/>
            <a:ext cx="12702643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AD2B2B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DIGITAL ENGINEERING </a:t>
            </a:r>
            <a:br>
              <a:rPr lang="en-US" sz="4200" b="1" i="0" spc="200" baseline="0" dirty="0">
                <a:solidFill>
                  <a:srgbClr val="AD2B2B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AD2B2B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/ SYSTEMS ENGINEERING</a:t>
            </a:r>
            <a:endParaRPr lang="en-US" sz="4200" b="1" i="0" spc="200" baseline="0" dirty="0">
              <a:solidFill>
                <a:srgbClr val="AD2B2B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" y="11815021"/>
            <a:ext cx="24383960" cy="1900977"/>
          </a:xfrm>
          <a:prstGeom prst="rect">
            <a:avLst/>
          </a:prstGeom>
        </p:spPr>
      </p:pic>
      <p:sp>
        <p:nvSpPr>
          <p:cNvPr id="6" name="Text Placeholder 19">
            <a:extLst>
              <a:ext uri="{FF2B5EF4-FFF2-40B4-BE49-F238E27FC236}">
                <a16:creationId xmlns:a16="http://schemas.microsoft.com/office/drawing/2014/main" id="{EC3CDF50-CCF9-37DA-D180-3CF46A90F96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9DD6B23-DC1B-27B3-6A9F-65354F74BF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4198460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495AA7B-B024-45EB-7C52-4FA6B4EEF6E8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703FA0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2EF4AAB-0803-BC35-07F2-EBF42A93138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71530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429B97DB-C9DA-9168-2AF2-6713765492E7}"/>
              </a:ext>
            </a:extLst>
          </p:cNvPr>
          <p:cNvSpPr txBox="1"/>
          <p:nvPr userDrawn="1"/>
        </p:nvSpPr>
        <p:spPr>
          <a:xfrm>
            <a:off x="9946341" y="457200"/>
            <a:ext cx="14003904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AUTONOMY, ARTIFICIAL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INTELLIGENCE &amp; ROBOTICS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37385069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23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03" r:id="rId2"/>
    <p:sldLayoutId id="2147483710" r:id="rId3"/>
    <p:sldLayoutId id="2147483704" r:id="rId4"/>
    <p:sldLayoutId id="2147483711" r:id="rId5"/>
    <p:sldLayoutId id="2147483705" r:id="rId6"/>
    <p:sldLayoutId id="2147483712" r:id="rId7"/>
    <p:sldLayoutId id="2147483706" r:id="rId8"/>
    <p:sldLayoutId id="2147483713" r:id="rId9"/>
    <p:sldLayoutId id="2147483707" r:id="rId10"/>
    <p:sldLayoutId id="2147483714" r:id="rId11"/>
    <p:sldLayoutId id="2147483708" r:id="rId12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1pPr>
      <a:lvl2pPr marL="0" marR="0" indent="2286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2pPr>
      <a:lvl3pPr marL="0" marR="0" indent="4572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3pPr>
      <a:lvl4pPr marL="0" marR="0" indent="6858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4pPr>
      <a:lvl5pPr marL="0" marR="0" indent="9144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5pPr>
      <a:lvl6pPr marL="0" marR="0" indent="11430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6pPr>
      <a:lvl7pPr marL="0" marR="0" indent="13716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7pPr>
      <a:lvl8pPr marL="0" marR="0" indent="16002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8pPr>
      <a:lvl9pPr marL="0" marR="0" indent="18288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E4E5832-C99B-B4EA-A604-425C75720F7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11618" y="4128611"/>
            <a:ext cx="19594513" cy="6012917"/>
          </a:xfrm>
        </p:spPr>
        <p:txBody>
          <a:bodyPr/>
          <a:lstStyle/>
          <a:p>
            <a:endParaRPr lang="en-US" sz="3000" dirty="0"/>
          </a:p>
          <a:p>
            <a:endParaRPr lang="en-US" sz="3000" dirty="0"/>
          </a:p>
          <a:p>
            <a:r>
              <a:rPr lang="en-US" sz="3000" dirty="0"/>
              <a:t>Author</a:t>
            </a:r>
            <a:r>
              <a:rPr lang="de-DE" sz="3000" dirty="0"/>
              <a:t>: </a:t>
            </a:r>
            <a:r>
              <a:rPr lang="en-US" sz="3000" dirty="0"/>
              <a:t>Rupert Tull de Salis</a:t>
            </a:r>
            <a:r>
              <a:rPr lang="en-US" sz="3000" baseline="30000" dirty="0"/>
              <a:t>1</a:t>
            </a:r>
            <a:r>
              <a:rPr lang="en-US" sz="3000" dirty="0"/>
              <a:t>, PE, MEng, MSc</a:t>
            </a:r>
            <a:endParaRPr lang="en-GB" sz="3000" dirty="0"/>
          </a:p>
          <a:p>
            <a:r>
              <a:rPr lang="en-US" sz="3000" dirty="0"/>
              <a:t>Presenter: Wiktor Dotter, CEO powersize.tech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F958D8-F5BC-62A7-3AE8-D74845B88BE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2316" y="2271456"/>
            <a:ext cx="19604183" cy="1857155"/>
          </a:xfrm>
        </p:spPr>
        <p:txBody>
          <a:bodyPr/>
          <a:lstStyle/>
          <a:p>
            <a:pPr marR="0" algn="ctr">
              <a:buNone/>
            </a:pPr>
            <a:r>
              <a:rPr lang="en-US" sz="40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PARAMETRIC SCREENING OF HYBRID POWERTRAIN ARCHITECTURES FOR HIGH-ENERGY LASER VEHICLES: APPLICATION TO FOXHOUND AND BOXER</a:t>
            </a:r>
            <a:endParaRPr lang="en-GB" sz="4000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3958392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1353131" y="1855080"/>
            <a:ext cx="12987710" cy="10344875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ts val="160"/>
              </a:spcBef>
            </a:pPr>
            <a:r>
              <a:rPr lang="en-US" sz="2800" b="1" dirty="0"/>
              <a:t>Both architectures sized. Series hybrid selected for HEL integration.</a:t>
            </a:r>
          </a:p>
          <a:p>
            <a:pPr>
              <a:lnSpc>
                <a:spcPct val="150000"/>
              </a:lnSpc>
            </a:pPr>
            <a:endParaRPr lang="en-US" sz="2800" dirty="0"/>
          </a:p>
          <a:p>
            <a:pPr>
              <a:lnSpc>
                <a:spcPct val="150000"/>
              </a:lnSpc>
              <a:spcBef>
                <a:spcPts val="160"/>
              </a:spcBef>
            </a:pPr>
            <a:r>
              <a:rPr lang="en-US" sz="2800" b="1" dirty="0"/>
              <a:t>Parallel hybrid:</a:t>
            </a:r>
          </a:p>
          <a:p>
            <a:pPr marL="342900" indent="-342900">
              <a:lnSpc>
                <a:spcPct val="150000"/>
              </a:lnSpc>
              <a:spcBef>
                <a:spcPts val="160"/>
              </a:spcBef>
            </a:pPr>
            <a:r>
              <a:rPr lang="en-US" sz="2800" dirty="0"/>
              <a:t>Engine and motor both connect mechanically to driveline</a:t>
            </a:r>
          </a:p>
          <a:p>
            <a:pPr marL="342900" indent="-342900">
              <a:lnSpc>
                <a:spcPct val="150000"/>
              </a:lnSpc>
              <a:spcBef>
                <a:spcPts val="160"/>
              </a:spcBef>
            </a:pPr>
            <a:r>
              <a:rPr lang="en-US" sz="2800" dirty="0"/>
              <a:t>Engine operating point constrained by traction demand - HEL load not fully decoupled</a:t>
            </a:r>
          </a:p>
          <a:p>
            <a:pPr marL="342900" indent="-342900">
              <a:lnSpc>
                <a:spcPct val="150000"/>
              </a:lnSpc>
              <a:spcBef>
                <a:spcPts val="160"/>
              </a:spcBef>
            </a:pPr>
            <a:r>
              <a:rPr lang="en-US" sz="2800" dirty="0"/>
              <a:t>Lower mass and cost - used as reference baseline in Tables 7 and 8</a:t>
            </a:r>
          </a:p>
          <a:p>
            <a:pPr>
              <a:lnSpc>
                <a:spcPct val="150000"/>
              </a:lnSpc>
            </a:pPr>
            <a:endParaRPr lang="en-US" sz="2800" dirty="0"/>
          </a:p>
          <a:p>
            <a:pPr>
              <a:lnSpc>
                <a:spcPct val="150000"/>
              </a:lnSpc>
              <a:spcBef>
                <a:spcPts val="160"/>
              </a:spcBef>
            </a:pPr>
            <a:r>
              <a:rPr lang="en-US" sz="2800" b="1" dirty="0"/>
              <a:t>Series hybrid:</a:t>
            </a:r>
          </a:p>
          <a:p>
            <a:pPr marL="342900" indent="-342900">
              <a:lnSpc>
                <a:spcPct val="150000"/>
              </a:lnSpc>
              <a:spcBef>
                <a:spcPts val="160"/>
              </a:spcBef>
            </a:pPr>
            <a:r>
              <a:rPr lang="en-US" sz="2800" dirty="0"/>
              <a:t>Engine drives generator only; wheels driven electrically</a:t>
            </a:r>
          </a:p>
          <a:p>
            <a:pPr marL="342900" indent="-342900">
              <a:lnSpc>
                <a:spcPct val="150000"/>
              </a:lnSpc>
              <a:spcBef>
                <a:spcPts val="160"/>
              </a:spcBef>
            </a:pPr>
            <a:r>
              <a:rPr lang="en-US" sz="2800" dirty="0"/>
              <a:t>Engine, traction, and HEL loads fully decoupled - each optimised independently</a:t>
            </a:r>
          </a:p>
          <a:p>
            <a:pPr marL="342900" indent="-342900">
              <a:lnSpc>
                <a:spcPct val="150000"/>
              </a:lnSpc>
              <a:spcBef>
                <a:spcPts val="160"/>
              </a:spcBef>
            </a:pPr>
            <a:r>
              <a:rPr lang="en-US" sz="2800" dirty="0"/>
              <a:t>High-voltage DC bus already standard in drivetrain</a:t>
            </a:r>
          </a:p>
          <a:p>
            <a:pPr marL="342900" indent="-342900">
              <a:lnSpc>
                <a:spcPct val="150000"/>
              </a:lnSpc>
              <a:spcBef>
                <a:spcPts val="160"/>
              </a:spcBef>
            </a:pPr>
            <a:r>
              <a:rPr lang="en-US" sz="2800" dirty="0"/>
              <a:t>HEL EPS reduces to DC-DC converter + EMI filter only (AC front-end eliminated)</a:t>
            </a:r>
          </a:p>
          <a:p>
            <a:pPr marL="342900" indent="-342900">
              <a:lnSpc>
                <a:spcPct val="150000"/>
              </a:lnSpc>
              <a:spcBef>
                <a:spcPts val="160"/>
              </a:spcBef>
            </a:pPr>
            <a:r>
              <a:rPr lang="en-US" sz="2800" dirty="0"/>
              <a:t>EPS mass: 0.5-1.0 kg/kW vs. 1.0-2.0 kg/kW for standalone diesel-generator EPS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1353131" y="238931"/>
            <a:ext cx="14320982" cy="1857155"/>
          </a:xfrm>
        </p:spPr>
        <p:txBody>
          <a:bodyPr/>
          <a:lstStyle/>
          <a:p>
            <a:r>
              <a:rPr lang="en-US" sz="6000" dirty="0"/>
              <a:t>Parallel vs. Series Hybrid Architecture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9FA8425-DFB5-EC9F-6287-85DC61AA26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17397" y="2208530"/>
            <a:ext cx="8150348" cy="504571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E3903A3-054D-5481-D57A-D1BEB9484C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553530" y="8214360"/>
            <a:ext cx="9405656" cy="394716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30D71B7-83FB-0C0B-FC12-BEE596FCFFB7}"/>
              </a:ext>
            </a:extLst>
          </p:cNvPr>
          <p:cNvSpPr txBox="1"/>
          <p:nvPr/>
        </p:nvSpPr>
        <p:spPr>
          <a:xfrm>
            <a:off x="15369540" y="7272634"/>
            <a:ext cx="8618220" cy="46166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Parallel-Hybrid Architecture with HEL Power Output</a:t>
            </a:r>
            <a:endParaRPr lang="en-GB" sz="24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706F247-9CE1-74E6-E064-90C22E96253B}"/>
              </a:ext>
            </a:extLst>
          </p:cNvPr>
          <p:cNvSpPr txBox="1"/>
          <p:nvPr/>
        </p:nvSpPr>
        <p:spPr>
          <a:xfrm>
            <a:off x="16108301" y="12199955"/>
            <a:ext cx="7124700" cy="46166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indent="91440" algn="ctr">
              <a:buNone/>
            </a:pPr>
            <a:r>
              <a:rPr lang="en-US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Series-Hybrid Architecture with HEL Power Output</a:t>
            </a:r>
            <a:endParaRPr lang="en-GB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88622" y="2096086"/>
            <a:ext cx="13296898" cy="10004425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ts val="160"/>
              </a:spcBef>
            </a:pPr>
            <a:r>
              <a:rPr lang="en-US" sz="2800" dirty="0"/>
              <a:t>Foxhound evaluated for Classes A, B, C only (payload constraint). </a:t>
            </a:r>
          </a:p>
          <a:p>
            <a:pPr>
              <a:lnSpc>
                <a:spcPct val="150000"/>
              </a:lnSpc>
              <a:spcBef>
                <a:spcPts val="160"/>
              </a:spcBef>
            </a:pPr>
            <a:r>
              <a:rPr lang="en-GB" sz="2800" dirty="0"/>
              <a:t>Minimum retained payload: 240 kg (driver + gunner at 95th percentile NATO male + kit)</a:t>
            </a:r>
            <a:endParaRPr lang="en-US" sz="2800" dirty="0"/>
          </a:p>
          <a:p>
            <a:pPr>
              <a:lnSpc>
                <a:spcPct val="150000"/>
              </a:lnSpc>
              <a:spcBef>
                <a:spcPts val="160"/>
              </a:spcBef>
            </a:pPr>
            <a:r>
              <a:rPr lang="en-US" sz="2800" b="1" dirty="0"/>
              <a:t>ICE baseline:</a:t>
            </a:r>
          </a:p>
          <a:p>
            <a:pPr marL="342900" indent="-342900">
              <a:lnSpc>
                <a:spcPct val="150000"/>
              </a:lnSpc>
              <a:spcBef>
                <a:spcPts val="160"/>
              </a:spcBef>
            </a:pPr>
            <a:r>
              <a:rPr lang="en-US" sz="2800" dirty="0"/>
              <a:t>160 kW engine; 2,000 kg payload available for HEL system + powertrain additions</a:t>
            </a:r>
          </a:p>
          <a:p>
            <a:pPr>
              <a:lnSpc>
                <a:spcPct val="150000"/>
              </a:lnSpc>
            </a:pPr>
            <a:endParaRPr lang="en-US" sz="2800" dirty="0"/>
          </a:p>
          <a:p>
            <a:pPr>
              <a:lnSpc>
                <a:spcPct val="150000"/>
              </a:lnSpc>
              <a:spcBef>
                <a:spcPts val="160"/>
              </a:spcBef>
            </a:pPr>
            <a:r>
              <a:rPr lang="en-US" sz="2800" b="1" dirty="0"/>
              <a:t>Step 1 - Series hybridization (no HEL):</a:t>
            </a:r>
          </a:p>
          <a:p>
            <a:pPr marL="342900" indent="-342900">
              <a:lnSpc>
                <a:spcPct val="150000"/>
              </a:lnSpc>
              <a:spcBef>
                <a:spcPts val="160"/>
              </a:spcBef>
            </a:pPr>
            <a:r>
              <a:rPr lang="en-US" sz="2800" dirty="0"/>
              <a:t>+1,126 kg powertrain addition; assumes weight savings elsewhere preserve 2,000 kg payload target</a:t>
            </a:r>
          </a:p>
          <a:p>
            <a:pPr>
              <a:lnSpc>
                <a:spcPct val="150000"/>
              </a:lnSpc>
            </a:pPr>
            <a:endParaRPr lang="en-US" sz="2800" dirty="0"/>
          </a:p>
          <a:p>
            <a:pPr>
              <a:lnSpc>
                <a:spcPct val="150000"/>
              </a:lnSpc>
              <a:spcBef>
                <a:spcPts val="160"/>
              </a:spcBef>
            </a:pPr>
            <a:r>
              <a:rPr lang="en-US" sz="2800" b="1" dirty="0"/>
              <a:t>Step 2 - Add HEL:</a:t>
            </a:r>
          </a:p>
          <a:p>
            <a:pPr marL="342900" indent="-342900">
              <a:lnSpc>
                <a:spcPct val="150000"/>
              </a:lnSpc>
              <a:spcBef>
                <a:spcPts val="160"/>
              </a:spcBef>
            </a:pPr>
            <a:r>
              <a:rPr lang="en-US" sz="2800" dirty="0"/>
              <a:t>Class A (30 kW):   minimal engine change; small mass addition; payload comfortable</a:t>
            </a:r>
          </a:p>
          <a:p>
            <a:pPr marL="342900" indent="-342900">
              <a:lnSpc>
                <a:spcPct val="150000"/>
              </a:lnSpc>
              <a:spcBef>
                <a:spcPts val="160"/>
              </a:spcBef>
            </a:pPr>
            <a:r>
              <a:rPr lang="en-US" sz="2800" dirty="0"/>
              <a:t>Class B (60 kW):   minimal engine change; payload remains viable</a:t>
            </a:r>
          </a:p>
          <a:p>
            <a:pPr marL="342900" indent="-342900">
              <a:lnSpc>
                <a:spcPct val="150000"/>
              </a:lnSpc>
              <a:spcBef>
                <a:spcPts val="160"/>
              </a:spcBef>
            </a:pPr>
            <a:r>
              <a:rPr lang="en-US" sz="2800" dirty="0"/>
              <a:t>Class C (150 kW):  engine uprate to 228 kW required; +274 kg; feasible only if HEL mass near lower estimate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6000" dirty="0"/>
              <a:t>Results: Foxhound LPPV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F47CB0C-66D2-1D4E-9A80-2EBACC4514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38664" y="2096086"/>
            <a:ext cx="10191971" cy="7215554"/>
          </a:xfrm>
          <a:prstGeom prst="rect">
            <a:avLst/>
          </a:prstGeom>
          <a:noFill/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B6F3955-BCBA-8676-58F2-8B558AA2A08B}"/>
              </a:ext>
            </a:extLst>
          </p:cNvPr>
          <p:cNvSpPr txBox="1"/>
          <p:nvPr/>
        </p:nvSpPr>
        <p:spPr>
          <a:xfrm>
            <a:off x="13395960" y="9414469"/>
            <a:ext cx="10599419" cy="52322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System Mass (kg) versus HEL Class – Foxhound</a:t>
            </a:r>
            <a:endParaRPr lang="en-GB" sz="2800" dirty="0"/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1005840" y="2479920"/>
            <a:ext cx="13350240" cy="10004425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ts val="160"/>
              </a:spcBef>
            </a:pPr>
            <a:r>
              <a:rPr lang="en-US" sz="2800" dirty="0"/>
              <a:t>Boxer evaluated for Classes C, D, E. Payload: 15,000 kg. </a:t>
            </a:r>
          </a:p>
          <a:p>
            <a:pPr>
              <a:lnSpc>
                <a:spcPct val="150000"/>
              </a:lnSpc>
              <a:spcBef>
                <a:spcPts val="160"/>
              </a:spcBef>
            </a:pPr>
            <a:r>
              <a:rPr lang="en-US" sz="2800" dirty="0"/>
              <a:t>Weight is not the limiting factor.</a:t>
            </a:r>
          </a:p>
          <a:p>
            <a:pPr>
              <a:lnSpc>
                <a:spcPct val="150000"/>
              </a:lnSpc>
            </a:pPr>
            <a:endParaRPr lang="en-US" sz="2800" dirty="0"/>
          </a:p>
          <a:p>
            <a:pPr>
              <a:lnSpc>
                <a:spcPct val="150000"/>
              </a:lnSpc>
              <a:spcBef>
                <a:spcPts val="160"/>
              </a:spcBef>
            </a:pPr>
            <a:r>
              <a:rPr lang="en-US" sz="2800" b="1" dirty="0"/>
              <a:t>ICE baseline:</a:t>
            </a:r>
          </a:p>
          <a:p>
            <a:pPr marL="342900" indent="-342900">
              <a:lnSpc>
                <a:spcPct val="150000"/>
              </a:lnSpc>
              <a:spcBef>
                <a:spcPts val="160"/>
              </a:spcBef>
            </a:pPr>
            <a:r>
              <a:rPr lang="en-US" sz="2800" dirty="0"/>
              <a:t>600 kW engine; 15,000 kg mission module payload available</a:t>
            </a:r>
          </a:p>
          <a:p>
            <a:pPr>
              <a:lnSpc>
                <a:spcPct val="150000"/>
              </a:lnSpc>
            </a:pPr>
            <a:endParaRPr lang="en-US" sz="2800" dirty="0"/>
          </a:p>
          <a:p>
            <a:pPr>
              <a:lnSpc>
                <a:spcPct val="150000"/>
              </a:lnSpc>
              <a:spcBef>
                <a:spcPts val="160"/>
              </a:spcBef>
            </a:pPr>
            <a:r>
              <a:rPr lang="en-US" sz="2800" b="1" dirty="0"/>
              <a:t>Step 1 - Series hybridization (no HEL):</a:t>
            </a:r>
          </a:p>
          <a:p>
            <a:pPr marL="342900" indent="-342900">
              <a:lnSpc>
                <a:spcPct val="150000"/>
              </a:lnSpc>
              <a:spcBef>
                <a:spcPts val="160"/>
              </a:spcBef>
            </a:pPr>
            <a:r>
              <a:rPr lang="en-US" sz="2800" dirty="0"/>
              <a:t>Substantial powertrain addition; payload margin remains very large</a:t>
            </a:r>
          </a:p>
          <a:p>
            <a:pPr>
              <a:lnSpc>
                <a:spcPct val="150000"/>
              </a:lnSpc>
            </a:pPr>
            <a:endParaRPr lang="en-US" sz="2800" dirty="0"/>
          </a:p>
          <a:p>
            <a:pPr>
              <a:lnSpc>
                <a:spcPct val="150000"/>
              </a:lnSpc>
              <a:spcBef>
                <a:spcPts val="160"/>
              </a:spcBef>
            </a:pPr>
            <a:r>
              <a:rPr lang="en-US" sz="2800" b="1" dirty="0"/>
              <a:t>Step 2 - Add HEL:</a:t>
            </a:r>
          </a:p>
          <a:p>
            <a:pPr marL="342900" indent="-342900">
              <a:lnSpc>
                <a:spcPct val="150000"/>
              </a:lnSpc>
              <a:spcBef>
                <a:spcPts val="160"/>
              </a:spcBef>
            </a:pPr>
            <a:r>
              <a:rPr lang="en-US" sz="2800" dirty="0"/>
              <a:t>Class C (150 kW):  no engine uprate required; payload impact manageable</a:t>
            </a:r>
          </a:p>
          <a:p>
            <a:pPr marL="342900" indent="-342900">
              <a:lnSpc>
                <a:spcPct val="150000"/>
              </a:lnSpc>
              <a:spcBef>
                <a:spcPts val="160"/>
              </a:spcBef>
            </a:pPr>
            <a:r>
              <a:rPr lang="en-US" sz="2800" dirty="0"/>
              <a:t>Class D (300 kW):  no engine uprate required; payload comfortably within budget</a:t>
            </a:r>
          </a:p>
          <a:p>
            <a:pPr marL="342900" indent="-342900">
              <a:lnSpc>
                <a:spcPct val="150000"/>
              </a:lnSpc>
              <a:spcBef>
                <a:spcPts val="160"/>
              </a:spcBef>
            </a:pPr>
            <a:r>
              <a:rPr lang="en-US" sz="2800" dirty="0"/>
              <a:t>Class E (500 kW):  engine uprate to 704 kW required; still within payload budget</a:t>
            </a:r>
          </a:p>
          <a:p>
            <a:pPr>
              <a:lnSpc>
                <a:spcPct val="150000"/>
              </a:lnSpc>
            </a:pPr>
            <a:endParaRPr lang="en-US" sz="2800" dirty="0"/>
          </a:p>
          <a:p>
            <a:pPr>
              <a:lnSpc>
                <a:spcPct val="150000"/>
              </a:lnSpc>
              <a:spcBef>
                <a:spcPts val="160"/>
              </a:spcBef>
            </a:pPr>
            <a:r>
              <a:rPr lang="en-US" sz="2800" dirty="0"/>
              <a:t>704 kW and 228 kW (Foxhound Class C) are both commercially available engines.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6000" dirty="0"/>
              <a:t>Results</a:t>
            </a:r>
            <a:r>
              <a:rPr lang="en-US" dirty="0"/>
              <a:t>: Boxer MIV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1D9F8AC-CC40-8F94-9F78-A957F33E71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57960" y="2479921"/>
            <a:ext cx="9890760" cy="6581016"/>
          </a:xfrm>
          <a:prstGeom prst="rect">
            <a:avLst/>
          </a:prstGeom>
          <a:noFill/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BE018A6-7FDE-84E1-F473-C149C32B0455}"/>
              </a:ext>
            </a:extLst>
          </p:cNvPr>
          <p:cNvSpPr txBox="1"/>
          <p:nvPr/>
        </p:nvSpPr>
        <p:spPr>
          <a:xfrm>
            <a:off x="15108702" y="9292623"/>
            <a:ext cx="7642860" cy="52322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System Mass (kg) versus HEL Class – Boxer</a:t>
            </a:r>
            <a:endParaRPr lang="en-GB" sz="2800" dirty="0"/>
          </a:p>
        </p:txBody>
      </p: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840509" y="2327520"/>
            <a:ext cx="22187131" cy="10004425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ts val="160"/>
              </a:spcBef>
            </a:pPr>
            <a:r>
              <a:rPr lang="en-US" sz="2800" b="1" dirty="0"/>
              <a:t>The series hybrid creates compound value for HEL integration:</a:t>
            </a:r>
          </a:p>
          <a:p>
            <a:pPr marL="342900" indent="-342900">
              <a:lnSpc>
                <a:spcPct val="150000"/>
              </a:lnSpc>
              <a:spcBef>
                <a:spcPts val="160"/>
              </a:spcBef>
            </a:pPr>
            <a:r>
              <a:rPr lang="en-US" sz="2800" dirty="0"/>
              <a:t>1.  Engine fully decoupled from HEL and traction - no interference between demands</a:t>
            </a:r>
          </a:p>
          <a:p>
            <a:pPr>
              <a:lnSpc>
                <a:spcPct val="150000"/>
              </a:lnSpc>
            </a:pPr>
            <a:endParaRPr lang="en-US" sz="2800" dirty="0"/>
          </a:p>
          <a:p>
            <a:pPr marL="342900" indent="-342900">
              <a:lnSpc>
                <a:spcPct val="150000"/>
              </a:lnSpc>
              <a:spcBef>
                <a:spcPts val="160"/>
              </a:spcBef>
            </a:pPr>
            <a:r>
              <a:rPr lang="en-US" sz="2800" dirty="0"/>
              <a:t>2.  DC bus already present - HEL EPS is only DC-DC converter + EMI filter</a:t>
            </a:r>
          </a:p>
          <a:p>
            <a:pPr marL="342900" indent="-342900">
              <a:lnSpc>
                <a:spcPct val="150000"/>
              </a:lnSpc>
              <a:spcBef>
                <a:spcPts val="160"/>
              </a:spcBef>
            </a:pPr>
            <a:r>
              <a:rPr lang="en-US" sz="2800" dirty="0"/>
              <a:t>Saves 0.5-1.0 kg/kW in EPS mass vs. standalone EPS; saving scales with class</a:t>
            </a:r>
          </a:p>
          <a:p>
            <a:pPr>
              <a:lnSpc>
                <a:spcPct val="150000"/>
              </a:lnSpc>
            </a:pPr>
            <a:endParaRPr lang="en-US" sz="2800" dirty="0"/>
          </a:p>
          <a:p>
            <a:pPr marL="342900" indent="-342900">
              <a:lnSpc>
                <a:spcPct val="150000"/>
              </a:lnSpc>
              <a:spcBef>
                <a:spcPts val="160"/>
              </a:spcBef>
            </a:pPr>
            <a:r>
              <a:rPr lang="en-US" sz="2800" dirty="0"/>
              <a:t>3.  Batteries sized for Silent Watch / Mobility support limited HEL with engine off</a:t>
            </a:r>
          </a:p>
          <a:p>
            <a:pPr marL="342900" indent="-342900">
              <a:lnSpc>
                <a:spcPct val="150000"/>
              </a:lnSpc>
              <a:spcBef>
                <a:spcPts val="160"/>
              </a:spcBef>
            </a:pPr>
            <a:r>
              <a:rPr lang="en-US" sz="2800" dirty="0"/>
              <a:t>Foxhound: 65 kWh   |   Boxer: 210 kWh</a:t>
            </a:r>
          </a:p>
          <a:p>
            <a:pPr>
              <a:lnSpc>
                <a:spcPct val="150000"/>
              </a:lnSpc>
            </a:pPr>
            <a:endParaRPr lang="en-US" sz="2800" dirty="0"/>
          </a:p>
          <a:p>
            <a:pPr marL="342900" indent="-342900">
              <a:lnSpc>
                <a:spcPct val="150000"/>
              </a:lnSpc>
              <a:spcBef>
                <a:spcPts val="160"/>
              </a:spcBef>
            </a:pPr>
            <a:r>
              <a:rPr lang="en-US" sz="2800" dirty="0"/>
              <a:t>4.  If engine power is insufficient, mitigation options:</a:t>
            </a:r>
          </a:p>
          <a:p>
            <a:pPr marL="342900" indent="-342900">
              <a:lnSpc>
                <a:spcPct val="150000"/>
              </a:lnSpc>
              <a:spcBef>
                <a:spcPts val="160"/>
              </a:spcBef>
            </a:pPr>
            <a:r>
              <a:rPr lang="en-US" sz="2800" dirty="0"/>
              <a:t>Reduce SFF below 50%  |  Reduce chiller size (accept de-rating at high ambient temperature)</a:t>
            </a:r>
          </a:p>
          <a:p>
            <a:pPr marL="342900" indent="-342900">
              <a:lnSpc>
                <a:spcPct val="150000"/>
              </a:lnSpc>
              <a:spcBef>
                <a:spcPts val="160"/>
              </a:spcBef>
            </a:pPr>
            <a:r>
              <a:rPr lang="en-US" sz="2800" dirty="0"/>
              <a:t>Seek improved WPE from laser supplier  |  Reduce target laser output class</a:t>
            </a:r>
          </a:p>
          <a:p>
            <a:pPr>
              <a:lnSpc>
                <a:spcPct val="150000"/>
              </a:lnSpc>
              <a:spcBef>
                <a:spcPts val="160"/>
              </a:spcBef>
            </a:pPr>
            <a:r>
              <a:rPr lang="en-US" sz="3600" b="1" dirty="0"/>
              <a:t>Conclusion: </a:t>
            </a:r>
          </a:p>
          <a:p>
            <a:pPr>
              <a:lnSpc>
                <a:spcPct val="150000"/>
              </a:lnSpc>
              <a:spcBef>
                <a:spcPts val="160"/>
              </a:spcBef>
            </a:pPr>
            <a:r>
              <a:rPr lang="en-US" sz="3600" b="1" dirty="0"/>
              <a:t>If Hybridized for Silent Watch and Silent Mobility, HEL integration comes at low incremental cost.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840509" y="238931"/>
            <a:ext cx="14268193" cy="1857155"/>
          </a:xfrm>
        </p:spPr>
        <p:txBody>
          <a:bodyPr/>
          <a:lstStyle/>
          <a:p>
            <a:r>
              <a:rPr lang="en-US" sz="6000" dirty="0"/>
              <a:t>Discussion: Synergies of Hybridization</a:t>
            </a:r>
          </a:p>
        </p:txBody>
      </p: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1554480" y="1977000"/>
            <a:ext cx="19594513" cy="10004425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ts val="160"/>
              </a:spcBef>
            </a:pPr>
            <a:r>
              <a:rPr lang="en-US" sz="2800" b="1" dirty="0"/>
              <a:t>1.  Novel HEL classification (Classes A-E):</a:t>
            </a:r>
          </a:p>
          <a:p>
            <a:pPr marL="342900" indent="-342900">
              <a:lnSpc>
                <a:spcPct val="150000"/>
              </a:lnSpc>
              <a:spcBef>
                <a:spcPts val="160"/>
              </a:spcBef>
            </a:pPr>
            <a:r>
              <a:rPr lang="en-US" sz="2800" dirty="0"/>
              <a:t>Defined by target type and laser output, 30-500 kW; covers all ground vehicle scenarios</a:t>
            </a:r>
          </a:p>
          <a:p>
            <a:pPr>
              <a:lnSpc>
                <a:spcPct val="150000"/>
              </a:lnSpc>
            </a:pPr>
            <a:endParaRPr lang="en-US" sz="2800" dirty="0"/>
          </a:p>
          <a:p>
            <a:pPr>
              <a:lnSpc>
                <a:spcPct val="150000"/>
              </a:lnSpc>
              <a:spcBef>
                <a:spcPts val="160"/>
              </a:spcBef>
            </a:pPr>
            <a:r>
              <a:rPr lang="en-US" sz="2800" b="1" dirty="0"/>
              <a:t>2.  Foxhound in series hybrid form:</a:t>
            </a:r>
          </a:p>
          <a:p>
            <a:pPr marL="342900" indent="-342900">
              <a:lnSpc>
                <a:spcPct val="150000"/>
              </a:lnSpc>
              <a:spcBef>
                <a:spcPts val="160"/>
              </a:spcBef>
            </a:pPr>
            <a:r>
              <a:rPr lang="en-US" sz="2800" dirty="0"/>
              <a:t>Supports Class A-B with minimal powertrain modification (CEMP-H spec for Silent Watch/Mobility assumed). Class C attainable with engine uprate to 228 kW.</a:t>
            </a:r>
          </a:p>
          <a:p>
            <a:pPr>
              <a:lnSpc>
                <a:spcPct val="150000"/>
              </a:lnSpc>
            </a:pPr>
            <a:endParaRPr lang="en-US" sz="2800" dirty="0"/>
          </a:p>
          <a:p>
            <a:pPr>
              <a:lnSpc>
                <a:spcPct val="150000"/>
              </a:lnSpc>
              <a:spcBef>
                <a:spcPts val="160"/>
              </a:spcBef>
            </a:pPr>
            <a:r>
              <a:rPr lang="en-US" sz="2800" b="1" dirty="0"/>
              <a:t>3.  Boxer in series hybrid form:</a:t>
            </a:r>
          </a:p>
          <a:p>
            <a:pPr marL="342900" indent="-342900">
              <a:lnSpc>
                <a:spcPct val="150000"/>
              </a:lnSpc>
              <a:spcBef>
                <a:spcPts val="160"/>
              </a:spcBef>
            </a:pPr>
            <a:r>
              <a:rPr lang="en-US" sz="2800" dirty="0"/>
              <a:t>Supports Class C-D within payload and existing engine power. Class E (500 kW) attainable with engine uprate to 704 kW.</a:t>
            </a:r>
          </a:p>
          <a:p>
            <a:pPr>
              <a:lnSpc>
                <a:spcPct val="150000"/>
              </a:lnSpc>
            </a:pPr>
            <a:endParaRPr lang="en-US" sz="2800" dirty="0"/>
          </a:p>
          <a:p>
            <a:pPr>
              <a:lnSpc>
                <a:spcPct val="150000"/>
              </a:lnSpc>
              <a:spcBef>
                <a:spcPts val="160"/>
              </a:spcBef>
            </a:pPr>
            <a:r>
              <a:rPr lang="en-US" sz="2800" b="1" dirty="0"/>
              <a:t>4.  powersize.tech enables concept-stage analysis:</a:t>
            </a:r>
          </a:p>
          <a:p>
            <a:pPr marL="342900" indent="-342900">
              <a:lnSpc>
                <a:spcPct val="150000"/>
              </a:lnSpc>
              <a:spcBef>
                <a:spcPts val="160"/>
              </a:spcBef>
            </a:pPr>
            <a:r>
              <a:rPr lang="en-US" sz="2800" dirty="0"/>
              <a:t>Open-source vehicle data only; no specialist simulation expertise; multiple HEL classes and platforms screened simultaneously</a:t>
            </a:r>
          </a:p>
          <a:p>
            <a:pPr>
              <a:lnSpc>
                <a:spcPct val="150000"/>
              </a:lnSpc>
            </a:pPr>
            <a:endParaRPr lang="en-US" sz="2800" dirty="0"/>
          </a:p>
          <a:p>
            <a:pPr>
              <a:lnSpc>
                <a:spcPct val="150000"/>
              </a:lnSpc>
              <a:spcBef>
                <a:spcPts val="160"/>
              </a:spcBef>
            </a:pPr>
            <a:r>
              <a:rPr lang="en-US" sz="2800" b="1" dirty="0"/>
              <a:t>5.  Series hybrid is the preferred host architecture:</a:t>
            </a:r>
          </a:p>
          <a:p>
            <a:pPr marL="342900" indent="-342900">
              <a:lnSpc>
                <a:spcPct val="150000"/>
              </a:lnSpc>
              <a:spcBef>
                <a:spcPts val="160"/>
              </a:spcBef>
            </a:pPr>
            <a:r>
              <a:rPr lang="en-US" sz="2800" dirty="0"/>
              <a:t>DC bus synergy reduces EPS mass; batteries support silent HEL engagement; HEL integration cost is incremental.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6000" dirty="0"/>
              <a:t>Conclusions</a:t>
            </a:r>
          </a:p>
        </p:txBody>
      </p:sp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Questions</a:t>
            </a: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lnSpc>
                <a:spcPct val="150000"/>
              </a:lnSpc>
              <a:spcBef>
                <a:spcPts val="160"/>
              </a:spcBef>
            </a:pPr>
            <a:r>
              <a:rPr lang="en-US" sz="3200" dirty="0"/>
              <a:t>1.   Motivation and Context</a:t>
            </a:r>
          </a:p>
          <a:p>
            <a:pPr>
              <a:lnSpc>
                <a:spcPct val="150000"/>
              </a:lnSpc>
              <a:spcBef>
                <a:spcPts val="160"/>
              </a:spcBef>
            </a:pPr>
            <a:r>
              <a:rPr lang="en-US" sz="3200" dirty="0"/>
              <a:t>2.   The Two Platforms: Foxhound and Boxer</a:t>
            </a:r>
          </a:p>
          <a:p>
            <a:pPr>
              <a:lnSpc>
                <a:spcPct val="150000"/>
              </a:lnSpc>
              <a:spcBef>
                <a:spcPts val="160"/>
              </a:spcBef>
            </a:pPr>
            <a:r>
              <a:rPr lang="en-US" sz="3200" dirty="0"/>
              <a:t>3.   HEL Classification: Classes A-E</a:t>
            </a:r>
          </a:p>
          <a:p>
            <a:pPr>
              <a:lnSpc>
                <a:spcPct val="150000"/>
              </a:lnSpc>
              <a:spcBef>
                <a:spcPts val="160"/>
              </a:spcBef>
            </a:pPr>
            <a:r>
              <a:rPr lang="en-US" sz="3200" dirty="0"/>
              <a:t>4.   Power and Mass Drivers (WPE, Thermal Management)</a:t>
            </a:r>
          </a:p>
          <a:p>
            <a:pPr>
              <a:lnSpc>
                <a:spcPct val="150000"/>
              </a:lnSpc>
              <a:spcBef>
                <a:spcPts val="160"/>
              </a:spcBef>
            </a:pPr>
            <a:r>
              <a:rPr lang="en-US" sz="3200" dirty="0"/>
              <a:t>5.   Engagement Cycle and Sustained Firing Fraction</a:t>
            </a:r>
          </a:p>
          <a:p>
            <a:pPr>
              <a:lnSpc>
                <a:spcPct val="150000"/>
              </a:lnSpc>
              <a:spcBef>
                <a:spcPts val="160"/>
              </a:spcBef>
            </a:pPr>
            <a:r>
              <a:rPr lang="en-US" sz="3200" dirty="0"/>
              <a:t>6.   HEL Electrical Demand and Mass by Class</a:t>
            </a:r>
          </a:p>
          <a:p>
            <a:pPr>
              <a:lnSpc>
                <a:spcPct val="150000"/>
              </a:lnSpc>
              <a:spcBef>
                <a:spcPts val="160"/>
              </a:spcBef>
            </a:pPr>
            <a:r>
              <a:rPr lang="en-US" sz="3200" dirty="0"/>
              <a:t>7.   Analysis Methodology: CEMP-H and powersize.tech</a:t>
            </a:r>
          </a:p>
          <a:p>
            <a:pPr>
              <a:lnSpc>
                <a:spcPct val="150000"/>
              </a:lnSpc>
              <a:spcBef>
                <a:spcPts val="160"/>
              </a:spcBef>
            </a:pPr>
            <a:r>
              <a:rPr lang="en-US" sz="3200" dirty="0"/>
              <a:t>8.   Parallel vs. Series Architectures</a:t>
            </a:r>
          </a:p>
          <a:p>
            <a:pPr>
              <a:lnSpc>
                <a:spcPct val="150000"/>
              </a:lnSpc>
              <a:spcBef>
                <a:spcPts val="160"/>
              </a:spcBef>
            </a:pPr>
            <a:r>
              <a:rPr lang="en-US" sz="3200" dirty="0"/>
              <a:t>9.   Results: Foxhound</a:t>
            </a:r>
          </a:p>
          <a:p>
            <a:pPr>
              <a:lnSpc>
                <a:spcPct val="150000"/>
              </a:lnSpc>
              <a:spcBef>
                <a:spcPts val="160"/>
              </a:spcBef>
            </a:pPr>
            <a:r>
              <a:rPr lang="en-US" sz="3200" dirty="0"/>
              <a:t>10.  Results: Boxer</a:t>
            </a:r>
          </a:p>
          <a:p>
            <a:pPr>
              <a:lnSpc>
                <a:spcPct val="150000"/>
              </a:lnSpc>
              <a:spcBef>
                <a:spcPts val="160"/>
              </a:spcBef>
            </a:pPr>
            <a:r>
              <a:rPr lang="en-US" sz="3200" dirty="0"/>
              <a:t>11.  Discussion: Synergies of Hybridization</a:t>
            </a:r>
          </a:p>
          <a:p>
            <a:pPr>
              <a:lnSpc>
                <a:spcPct val="150000"/>
              </a:lnSpc>
              <a:spcBef>
                <a:spcPts val="160"/>
              </a:spcBef>
            </a:pPr>
            <a:r>
              <a:rPr lang="en-US" sz="3200" dirty="0"/>
              <a:t>12.  Conclusions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1981200" y="238932"/>
            <a:ext cx="13127502" cy="1349724"/>
          </a:xfrm>
        </p:spPr>
        <p:txBody>
          <a:bodyPr/>
          <a:lstStyle/>
          <a:p>
            <a:r>
              <a:rPr lang="en-US" sz="6000" dirty="0"/>
              <a:t>Contents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1447800" y="2495160"/>
            <a:ext cx="13014959" cy="10004425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ts val="160"/>
              </a:spcBef>
            </a:pPr>
            <a:r>
              <a:rPr lang="en-US" sz="2800" b="1" dirty="0"/>
              <a:t>The threat:</a:t>
            </a:r>
          </a:p>
          <a:p>
            <a:pPr marL="342900" indent="-342900">
              <a:lnSpc>
                <a:spcPct val="150000"/>
              </a:lnSpc>
              <a:spcBef>
                <a:spcPts val="160"/>
              </a:spcBef>
            </a:pPr>
            <a:r>
              <a:rPr lang="en-US" sz="2800" dirty="0"/>
              <a:t>Drone swarms dominate battlefield air threat; </a:t>
            </a:r>
          </a:p>
          <a:p>
            <a:pPr marL="342900" indent="-342900">
              <a:lnSpc>
                <a:spcPct val="150000"/>
              </a:lnSpc>
              <a:spcBef>
                <a:spcPts val="160"/>
              </a:spcBef>
            </a:pPr>
            <a:r>
              <a:rPr lang="en-US" sz="2800" dirty="0"/>
              <a:t>HEL offers unlimited magazine, low cost per engagement, high sustained fire rate</a:t>
            </a:r>
          </a:p>
          <a:p>
            <a:pPr>
              <a:lnSpc>
                <a:spcPct val="150000"/>
              </a:lnSpc>
              <a:spcBef>
                <a:spcPts val="160"/>
              </a:spcBef>
            </a:pPr>
            <a:r>
              <a:rPr lang="en-US" sz="2800" b="1" dirty="0"/>
              <a:t>Recent commitments:</a:t>
            </a:r>
          </a:p>
          <a:p>
            <a:pPr marL="342900" indent="-342900">
              <a:lnSpc>
                <a:spcPct val="150000"/>
              </a:lnSpc>
              <a:spcBef>
                <a:spcPts val="160"/>
              </a:spcBef>
            </a:pPr>
            <a:r>
              <a:rPr lang="en-US" sz="2800" dirty="0"/>
              <a:t>US Army: 50 kW DE M-SHORAD on Stryker; 300 kW-class </a:t>
            </a:r>
            <a:r>
              <a:rPr lang="en-US" sz="2800" dirty="0" err="1"/>
              <a:t>IFPC</a:t>
            </a:r>
            <a:r>
              <a:rPr lang="en-US" sz="2800" dirty="0"/>
              <a:t>-HEL program.</a:t>
            </a:r>
          </a:p>
          <a:p>
            <a:pPr marL="342900" indent="-342900">
              <a:lnSpc>
                <a:spcPct val="150000"/>
              </a:lnSpc>
              <a:spcBef>
                <a:spcPts val="160"/>
              </a:spcBef>
            </a:pPr>
            <a:r>
              <a:rPr lang="en-US" sz="2800" dirty="0"/>
              <a:t>UK MoD: ~£1 billion committed for DEW in 2025 Strategic </a:t>
            </a:r>
            <a:r>
              <a:rPr lang="en-US" sz="2800" dirty="0" err="1"/>
              <a:t>Defence</a:t>
            </a:r>
            <a:r>
              <a:rPr lang="en-US" sz="2800" dirty="0"/>
              <a:t> Review.</a:t>
            </a:r>
          </a:p>
          <a:p>
            <a:pPr marL="342900" indent="-342900">
              <a:lnSpc>
                <a:spcPct val="150000"/>
              </a:lnSpc>
              <a:spcBef>
                <a:spcPts val="160"/>
              </a:spcBef>
            </a:pPr>
            <a:r>
              <a:rPr lang="en-US" sz="2800" dirty="0" err="1"/>
              <a:t>DragonFire</a:t>
            </a:r>
            <a:r>
              <a:rPr lang="en-US" sz="2800" dirty="0"/>
              <a:t> ordered for Royal Navy.</a:t>
            </a:r>
          </a:p>
          <a:p>
            <a:pPr marL="342900" indent="-342900">
              <a:lnSpc>
                <a:spcPct val="150000"/>
              </a:lnSpc>
              <a:spcBef>
                <a:spcPts val="160"/>
              </a:spcBef>
            </a:pPr>
            <a:endParaRPr lang="en-US" sz="2800" dirty="0"/>
          </a:p>
          <a:p>
            <a:pPr>
              <a:lnSpc>
                <a:spcPct val="150000"/>
              </a:lnSpc>
              <a:spcBef>
                <a:spcPts val="160"/>
              </a:spcBef>
            </a:pPr>
            <a:r>
              <a:rPr lang="en-US" sz="2800" b="1" dirty="0"/>
              <a:t>The gap:</a:t>
            </a:r>
          </a:p>
          <a:p>
            <a:pPr marL="342900" indent="-342900">
              <a:lnSpc>
                <a:spcPct val="150000"/>
              </a:lnSpc>
              <a:spcBef>
                <a:spcPts val="160"/>
              </a:spcBef>
            </a:pPr>
            <a:r>
              <a:rPr lang="en-US" sz="2800" dirty="0"/>
              <a:t>No published methodology for matching a HEL to a vehicle platform at concept stage, before weapon or vehicle parameters are frozen</a:t>
            </a:r>
          </a:p>
          <a:p>
            <a:pPr marL="342900" indent="-342900">
              <a:lnSpc>
                <a:spcPct val="150000"/>
              </a:lnSpc>
              <a:spcBef>
                <a:spcPts val="160"/>
              </a:spcBef>
            </a:pPr>
            <a:endParaRPr lang="en-US" sz="2800" dirty="0"/>
          </a:p>
          <a:p>
            <a:pPr marL="0" marR="0" lvl="0" indent="0" defTabSz="457200" eaLnBrk="1" fontAlgn="auto" latinLnBrk="0" hangingPunct="1">
              <a:lnSpc>
                <a:spcPct val="150000"/>
              </a:lnSpc>
              <a:spcBef>
                <a:spcPts val="16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/>
                <a:sym typeface="Helvetica Neue"/>
              </a:rPr>
              <a:t>This paper:</a:t>
            </a:r>
          </a:p>
          <a:p>
            <a:pPr marL="342900" marR="0" lvl="0" indent="-342900" defTabSz="457200" eaLnBrk="1" fontAlgn="auto" latinLnBrk="0" hangingPunct="1">
              <a:lnSpc>
                <a:spcPct val="150000"/>
              </a:lnSpc>
              <a:spcBef>
                <a:spcPts val="16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/>
                <a:sym typeface="Helvetica Neue"/>
              </a:rPr>
              <a:t>Introduces A-E HEL classification; estimates power and mass by class; screens hybrid powertrain architectures for Foxhound and Boxer using powersize.tech</a:t>
            </a:r>
          </a:p>
          <a:p>
            <a:pPr marL="342900" indent="-342900">
              <a:lnSpc>
                <a:spcPct val="150000"/>
              </a:lnSpc>
              <a:spcBef>
                <a:spcPts val="160"/>
              </a:spcBef>
            </a:pPr>
            <a:endParaRPr lang="en-US" sz="2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6000" dirty="0"/>
              <a:t>Motivation and Context</a:t>
            </a:r>
          </a:p>
        </p:txBody>
      </p:sp>
      <p:pic>
        <p:nvPicPr>
          <p:cNvPr id="7" name="Picture 6" descr="Army to field laser-equipped Stryker prototypes in FY 2022 | Article | The United  States Army">
            <a:extLst>
              <a:ext uri="{FF2B5EF4-FFF2-40B4-BE49-F238E27FC236}">
                <a16:creationId xmlns:a16="http://schemas.microsoft.com/office/drawing/2014/main" id="{EED4D62E-D652-32D3-31A2-549C36C6BD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58950" y="4034400"/>
            <a:ext cx="8819907" cy="588684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3D79B7D-9F61-BD08-D47A-AF4C1A3A7D58}"/>
              </a:ext>
            </a:extLst>
          </p:cNvPr>
          <p:cNvSpPr txBox="1"/>
          <p:nvPr/>
        </p:nvSpPr>
        <p:spPr>
          <a:xfrm>
            <a:off x="14660879" y="10158638"/>
            <a:ext cx="9217977" cy="181588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sz="2800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Directed Energy Maneuver Short-Range Air Defense (DE M-</a:t>
            </a:r>
            <a:r>
              <a:rPr lang="en-US" sz="2800" i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SHORAD</a:t>
            </a:r>
            <a:r>
              <a:rPr lang="en-US" sz="2800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 50 kW-class laser weapon system mounted on a Stryker A1 8×8 armored vehicle. </a:t>
            </a:r>
          </a:p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GB" sz="2800" i="1" dirty="0">
                <a:latin typeface="Arial" panose="020B0604020202020204" pitchFamily="34" charset="0"/>
                <a:cs typeface="Arial" panose="020B0604020202020204" pitchFamily="34" charset="0"/>
              </a:rPr>
              <a:t>U.S. Army photograph, public domain, </a:t>
            </a:r>
            <a:r>
              <a:rPr lang="en-GB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DVIDS</a:t>
            </a:r>
            <a:r>
              <a:rPr lang="en-GB" sz="2800" i="1" dirty="0">
                <a:latin typeface="Arial" panose="020B0604020202020204" pitchFamily="34" charset="0"/>
                <a:cs typeface="Arial" panose="020B0604020202020204" pitchFamily="34" charset="0"/>
              </a:rPr>
              <a:t> 9107830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1356360" y="2479920"/>
            <a:ext cx="12771120" cy="10004425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ts val="160"/>
              </a:spcBef>
            </a:pPr>
            <a:r>
              <a:rPr lang="en-US" sz="2800" b="1" dirty="0"/>
              <a:t>Foxhound LPPV (Light Protected Patrol Vehicle)</a:t>
            </a:r>
          </a:p>
          <a:p>
            <a:pPr marL="342900" indent="-342900">
              <a:lnSpc>
                <a:spcPct val="150000"/>
              </a:lnSpc>
              <a:spcBef>
                <a:spcPts val="160"/>
              </a:spcBef>
            </a:pPr>
            <a:r>
              <a:rPr lang="en-US" sz="2800" dirty="0"/>
              <a:t>GVM: 7,500 kg   |   Max payload: ~2,000 kg   |   Engine: Steyr M16, 160 kW</a:t>
            </a:r>
          </a:p>
          <a:p>
            <a:pPr marL="342900" indent="-342900">
              <a:lnSpc>
                <a:spcPct val="150000"/>
              </a:lnSpc>
              <a:spcBef>
                <a:spcPts val="160"/>
              </a:spcBef>
            </a:pPr>
            <a:r>
              <a:rPr lang="en-US" sz="2800" dirty="0"/>
              <a:t>Smallest British Army vehicle that could support a functional HEL</a:t>
            </a:r>
          </a:p>
          <a:p>
            <a:pPr marL="342900" indent="-342900">
              <a:lnSpc>
                <a:spcPct val="150000"/>
              </a:lnSpc>
              <a:spcBef>
                <a:spcPts val="160"/>
              </a:spcBef>
            </a:pPr>
            <a:r>
              <a:rPr lang="en-US" sz="2800" dirty="0"/>
              <a:t>GVM ceiling is hard: higher GVM requires different driving licence in UK/Europe</a:t>
            </a:r>
          </a:p>
          <a:p>
            <a:pPr>
              <a:lnSpc>
                <a:spcPct val="150000"/>
              </a:lnSpc>
            </a:pPr>
            <a:endParaRPr lang="en-US" sz="2800" dirty="0"/>
          </a:p>
          <a:p>
            <a:pPr>
              <a:lnSpc>
                <a:spcPct val="150000"/>
              </a:lnSpc>
              <a:spcBef>
                <a:spcPts val="160"/>
              </a:spcBef>
            </a:pPr>
            <a:r>
              <a:rPr lang="en-US" sz="2800" b="1" dirty="0"/>
              <a:t>Boxer MIV 8x8 (Mechanised Infantry Vehicle)</a:t>
            </a:r>
          </a:p>
          <a:p>
            <a:pPr marL="342900" indent="-342900">
              <a:lnSpc>
                <a:spcPct val="150000"/>
              </a:lnSpc>
              <a:spcBef>
                <a:spcPts val="160"/>
              </a:spcBef>
            </a:pPr>
            <a:r>
              <a:rPr lang="en-US" sz="2800" dirty="0"/>
              <a:t>GVM: 38,500 kg   |   Payload: 15,000 kg (mission module)</a:t>
            </a:r>
          </a:p>
          <a:p>
            <a:pPr marL="342900" indent="-342900">
              <a:lnSpc>
                <a:spcPct val="150000"/>
              </a:lnSpc>
              <a:spcBef>
                <a:spcPts val="160"/>
              </a:spcBef>
            </a:pPr>
            <a:r>
              <a:rPr lang="en-US" sz="2800" dirty="0"/>
              <a:t>Engine: MTU, 600 kW</a:t>
            </a:r>
          </a:p>
          <a:p>
            <a:pPr marL="342900" indent="-342900">
              <a:lnSpc>
                <a:spcPct val="150000"/>
              </a:lnSpc>
              <a:spcBef>
                <a:spcPts val="160"/>
              </a:spcBef>
            </a:pPr>
            <a:r>
              <a:rPr lang="en-US" sz="2800" dirty="0"/>
              <a:t>623 vehicles on order (£2.8 billion); interchangeable mission modules</a:t>
            </a:r>
          </a:p>
          <a:p>
            <a:pPr marL="342900" indent="-342900">
              <a:lnSpc>
                <a:spcPct val="150000"/>
              </a:lnSpc>
              <a:spcBef>
                <a:spcPts val="160"/>
              </a:spcBef>
            </a:pPr>
            <a:r>
              <a:rPr lang="en-US" sz="2800" dirty="0"/>
              <a:t>German Bundeswehr has ordered Skyranger 30 HEL (~50 kW near-term target) on Boxer chassis</a:t>
            </a:r>
          </a:p>
          <a:p>
            <a:pPr>
              <a:lnSpc>
                <a:spcPct val="150000"/>
              </a:lnSpc>
            </a:pPr>
            <a:endParaRPr lang="en-US" sz="2800" dirty="0"/>
          </a:p>
          <a:p>
            <a:pPr>
              <a:lnSpc>
                <a:spcPct val="150000"/>
              </a:lnSpc>
            </a:pPr>
            <a:endParaRPr lang="en-US" sz="2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6000" dirty="0"/>
              <a:t>The Two Platforms: </a:t>
            </a:r>
          </a:p>
          <a:p>
            <a:r>
              <a:rPr lang="en-US" sz="6000" dirty="0"/>
              <a:t>Foxhound and Boxer</a:t>
            </a:r>
          </a:p>
        </p:txBody>
      </p:sp>
      <p:pic>
        <p:nvPicPr>
          <p:cNvPr id="4" name="Picture 3" descr="File:Foxhound Light Protected Patrol Vehicle in Afghanistan MOD 45154366.jpg">
            <a:extLst>
              <a:ext uri="{FF2B5EF4-FFF2-40B4-BE49-F238E27FC236}">
                <a16:creationId xmlns:a16="http://schemas.microsoft.com/office/drawing/2014/main" id="{DD4A0C09-54C1-384A-ECDB-792B25B859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49597" y="2262186"/>
            <a:ext cx="7498081" cy="441293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D21716C-C56F-4715-E77E-DA5CB328B8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49599" y="6675120"/>
            <a:ext cx="7498080" cy="562356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81EF3B7-A945-FA10-D35B-BC73F6B95332}"/>
              </a:ext>
            </a:extLst>
          </p:cNvPr>
          <p:cNvSpPr txBox="1"/>
          <p:nvPr/>
        </p:nvSpPr>
        <p:spPr>
          <a:xfrm>
            <a:off x="839957" y="11530238"/>
            <a:ext cx="13127502" cy="95410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l"/>
            <a:r>
              <a:rPr lang="en-GB" sz="2800" dirty="0"/>
              <a:t>Upper Slide: </a:t>
            </a:r>
            <a:r>
              <a:rPr lang="en-GB" sz="2800" i="1" dirty="0"/>
              <a:t>Photo: U.S. Army / </a:t>
            </a:r>
            <a:r>
              <a:rPr lang="en-GB" sz="2800" i="1" dirty="0" err="1"/>
              <a:t>DVIDS</a:t>
            </a:r>
            <a:r>
              <a:rPr lang="en-GB" sz="2800" i="1" dirty="0"/>
              <a:t>, public domain</a:t>
            </a:r>
            <a:r>
              <a:rPr lang="en-GB" sz="2800" dirty="0"/>
              <a:t> </a:t>
            </a:r>
          </a:p>
          <a:p>
            <a:pPr algn="l"/>
            <a:r>
              <a:rPr lang="en-GB" sz="2800" dirty="0"/>
              <a:t>Lower Slide: </a:t>
            </a:r>
            <a:r>
              <a:rPr lang="en-GB" sz="2800" i="1" dirty="0"/>
              <a:t>Photos: © Crown Copyright 2012 </a:t>
            </a:r>
            <a:r>
              <a:rPr lang="en-GB" sz="2800" i="1" dirty="0" err="1"/>
              <a:t>OGL</a:t>
            </a:r>
            <a:r>
              <a:rPr lang="en-GB" sz="2800" i="1" dirty="0"/>
              <a:t>; </a:t>
            </a:r>
            <a:r>
              <a:rPr lang="en-GB" sz="2800" i="1" dirty="0" err="1"/>
              <a:t>GTK</a:t>
            </a:r>
            <a:r>
              <a:rPr lang="en-GB" sz="2800" i="1" dirty="0"/>
              <a:t> Boxer, public domain</a:t>
            </a:r>
            <a:endParaRPr lang="en-GB" sz="2800" dirty="0"/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1051560" y="2754241"/>
            <a:ext cx="15742919" cy="1040519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ts val="160"/>
              </a:spcBef>
            </a:pPr>
            <a:r>
              <a:rPr lang="en-US" sz="2800" dirty="0"/>
              <a:t>No standard taxonomy of HEL classes exists in published literature. This paper proposes one.</a:t>
            </a:r>
          </a:p>
          <a:p>
            <a:pPr>
              <a:lnSpc>
                <a:spcPct val="150000"/>
              </a:lnSpc>
            </a:pPr>
            <a:endParaRPr lang="en-US" sz="2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6000" dirty="0"/>
              <a:t>HEL Classification: Classes A-E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FF56C7A-40DC-FFF0-11F1-FB97052CD0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0814102"/>
              </p:ext>
            </p:extLst>
          </p:nvPr>
        </p:nvGraphicFramePr>
        <p:xfrm>
          <a:off x="579120" y="4206241"/>
          <a:ext cx="23225760" cy="4815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31480">
                  <a:extLst>
                    <a:ext uri="{9D8B030D-6E8A-4147-A177-3AD203B41FA5}">
                      <a16:colId xmlns:a16="http://schemas.microsoft.com/office/drawing/2014/main" val="2830879"/>
                    </a:ext>
                  </a:extLst>
                </a:gridCol>
                <a:gridCol w="2252840">
                  <a:extLst>
                    <a:ext uri="{9D8B030D-6E8A-4147-A177-3AD203B41FA5}">
                      <a16:colId xmlns:a16="http://schemas.microsoft.com/office/drawing/2014/main" val="671611812"/>
                    </a:ext>
                  </a:extLst>
                </a:gridCol>
                <a:gridCol w="5730240">
                  <a:extLst>
                    <a:ext uri="{9D8B030D-6E8A-4147-A177-3AD203B41FA5}">
                      <a16:colId xmlns:a16="http://schemas.microsoft.com/office/drawing/2014/main" val="1171867418"/>
                    </a:ext>
                  </a:extLst>
                </a:gridCol>
                <a:gridCol w="13411200">
                  <a:extLst>
                    <a:ext uri="{9D8B030D-6E8A-4147-A177-3AD203B41FA5}">
                      <a16:colId xmlns:a16="http://schemas.microsoft.com/office/drawing/2014/main" val="1149720934"/>
                    </a:ext>
                  </a:extLst>
                </a:gridCol>
              </a:tblGrid>
              <a:tr h="446701">
                <a:tc>
                  <a:txBody>
                    <a:bodyPr/>
                    <a:lstStyle/>
                    <a:p>
                      <a:endParaRPr lang="en-GB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Maximum Output Power, kW</a:t>
                      </a:r>
                      <a:endParaRPr lang="en-GB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Target</a:t>
                      </a:r>
                      <a:endParaRPr lang="en-GB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Defeat Method</a:t>
                      </a:r>
                      <a:endParaRPr lang="en-GB" sz="2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4135147"/>
                  </a:ext>
                </a:extLst>
              </a:tr>
              <a:tr h="446701">
                <a:tc>
                  <a:txBody>
                    <a:bodyPr/>
                    <a:lstStyle/>
                    <a:p>
                      <a:r>
                        <a:rPr lang="en-US" sz="2800" b="1"/>
                        <a:t>Class A</a:t>
                      </a:r>
                      <a:endParaRPr lang="en-GB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30</a:t>
                      </a:r>
                      <a:endParaRPr lang="en-GB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Light UAS/quadcopters</a:t>
                      </a:r>
                      <a:endParaRPr lang="en-GB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dirty="0"/>
                        <a:t>Soft kill: Sensor/electronics burn-out; thin plastic/composite skin ignition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7058665"/>
                  </a:ext>
                </a:extLst>
              </a:tr>
              <a:tr h="446701">
                <a:tc>
                  <a:txBody>
                    <a:bodyPr/>
                    <a:lstStyle/>
                    <a:p>
                      <a:r>
                        <a:rPr lang="en-US" sz="2800" b="1"/>
                        <a:t>Class B</a:t>
                      </a:r>
                      <a:endParaRPr lang="en-GB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60</a:t>
                      </a:r>
                      <a:endParaRPr lang="en-GB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Fixed-wing UAS/ loitering munitions</a:t>
                      </a:r>
                      <a:endParaRPr lang="en-GB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dirty="0"/>
                        <a:t>Soft kill: Warhead cook-off or control surface damage; </a:t>
                      </a:r>
                    </a:p>
                    <a:p>
                      <a:pPr algn="ctr"/>
                      <a:r>
                        <a:rPr lang="en-GB" sz="2800" dirty="0"/>
                        <a:t>fuselage skin penetration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7462535"/>
                  </a:ext>
                </a:extLst>
              </a:tr>
              <a:tr h="446701">
                <a:tc>
                  <a:txBody>
                    <a:bodyPr/>
                    <a:lstStyle/>
                    <a:p>
                      <a:r>
                        <a:rPr lang="en-US" sz="2800" b="1"/>
                        <a:t>Class C</a:t>
                      </a:r>
                      <a:endParaRPr lang="en-GB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150</a:t>
                      </a:r>
                      <a:endParaRPr lang="en-GB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Rotary-wing USA and light armored vehicles</a:t>
                      </a:r>
                      <a:endParaRPr lang="en-GB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dirty="0"/>
                        <a:t>Hard kill: Rotor blade severance; thin steel skin penetration </a:t>
                      </a:r>
                    </a:p>
                    <a:p>
                      <a:pPr algn="ctr"/>
                      <a:r>
                        <a:rPr lang="en-GB" sz="2800" dirty="0"/>
                        <a:t>and internal component destruction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4255241"/>
                  </a:ext>
                </a:extLst>
              </a:tr>
              <a:tr h="446701">
                <a:tc>
                  <a:txBody>
                    <a:bodyPr/>
                    <a:lstStyle/>
                    <a:p>
                      <a:r>
                        <a:rPr lang="en-US" sz="2800" b="1"/>
                        <a:t>Class D</a:t>
                      </a:r>
                      <a:endParaRPr lang="en-GB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300</a:t>
                      </a:r>
                      <a:endParaRPr lang="en-GB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Helicopters and fast jets</a:t>
                      </a:r>
                      <a:endParaRPr lang="en-GB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dirty="0"/>
                        <a:t>Hard kill: Airframe structural failure; fuel ignition through skin burn-through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1619311"/>
                  </a:ext>
                </a:extLst>
              </a:tr>
              <a:tr h="446701">
                <a:tc>
                  <a:txBody>
                    <a:bodyPr/>
                    <a:lstStyle/>
                    <a:p>
                      <a:r>
                        <a:rPr lang="en-US" sz="2800" b="1" dirty="0"/>
                        <a:t>Class E</a:t>
                      </a:r>
                      <a:endParaRPr lang="en-GB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500</a:t>
                      </a:r>
                      <a:endParaRPr lang="en-GB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Maximum ground vehicle </a:t>
                      </a:r>
                      <a:r>
                        <a:rPr lang="en-US" sz="2800" dirty="0" err="1"/>
                        <a:t>scenaion</a:t>
                      </a:r>
                      <a:endParaRPr lang="en-GB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dirty="0"/>
                        <a:t>Hard kill: Thick steel </a:t>
                      </a:r>
                      <a:r>
                        <a:rPr lang="en-GB" sz="2800" dirty="0" err="1"/>
                        <a:t>armor</a:t>
                      </a:r>
                      <a:r>
                        <a:rPr lang="en-GB" sz="2800" dirty="0"/>
                        <a:t> penetration; structural failure of heavy vehicles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3362032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301FD000-2D7B-94FD-2622-184AC9B30E1D}"/>
              </a:ext>
            </a:extLst>
          </p:cNvPr>
          <p:cNvSpPr txBox="1"/>
          <p:nvPr/>
        </p:nvSpPr>
        <p:spPr>
          <a:xfrm>
            <a:off x="1051560" y="9814561"/>
            <a:ext cx="22738080" cy="267406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l">
              <a:lnSpc>
                <a:spcPct val="150000"/>
              </a:lnSpc>
              <a:spcBef>
                <a:spcPts val="160"/>
              </a:spcBef>
            </a:pPr>
            <a:r>
              <a:rPr lang="en-US" sz="2800" b="1" dirty="0"/>
              <a:t>Derivation method:</a:t>
            </a:r>
          </a:p>
          <a:p>
            <a:pPr marL="342900" indent="-342900" algn="l">
              <a:lnSpc>
                <a:spcPct val="150000"/>
              </a:lnSpc>
              <a:spcBef>
                <a:spcPts val="160"/>
              </a:spcBef>
            </a:pPr>
            <a:r>
              <a:rPr lang="en-US" sz="2800" dirty="0"/>
              <a:t>Fluence-to-kill thresholds by target type (</a:t>
            </a:r>
            <a:r>
              <a:rPr lang="en-US" sz="2800" dirty="0" err="1"/>
              <a:t>Zohuri</a:t>
            </a:r>
            <a:r>
              <a:rPr lang="en-US" sz="2800" dirty="0"/>
              <a:t> 2016)</a:t>
            </a:r>
          </a:p>
          <a:p>
            <a:pPr marL="342900" indent="-342900" algn="l">
              <a:lnSpc>
                <a:spcPct val="150000"/>
              </a:lnSpc>
              <a:spcBef>
                <a:spcPts val="160"/>
              </a:spcBef>
            </a:pPr>
            <a:r>
              <a:rPr lang="en-US" sz="2800" dirty="0"/>
              <a:t>Cross-validated against open-source program evidence (known systems vs. target types defeated)</a:t>
            </a:r>
          </a:p>
          <a:p>
            <a:pPr marL="342900" indent="-342900" algn="l">
              <a:lnSpc>
                <a:spcPct val="150000"/>
              </a:lnSpc>
              <a:spcBef>
                <a:spcPts val="160"/>
              </a:spcBef>
            </a:pPr>
            <a:r>
              <a:rPr lang="en-US" sz="2800" dirty="0"/>
              <a:t>Class boundaries drawn at qualitative capability steps</a:t>
            </a: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1112520" y="2479920"/>
            <a:ext cx="14459527" cy="10004425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ts val="160"/>
              </a:spcBef>
            </a:pPr>
            <a:r>
              <a:rPr lang="en-US" sz="2800" b="1" dirty="0"/>
              <a:t>Wall-Plug Efficiency (WPE):</a:t>
            </a:r>
          </a:p>
          <a:p>
            <a:pPr marL="342900" indent="-342900">
              <a:lnSpc>
                <a:spcPct val="150000"/>
              </a:lnSpc>
              <a:spcBef>
                <a:spcPts val="160"/>
              </a:spcBef>
            </a:pPr>
            <a:r>
              <a:rPr lang="en-US" sz="2800" dirty="0"/>
              <a:t>Laboratory (laser head only): 50-56%        Installed (full system incl. PTMS): ~33%</a:t>
            </a:r>
          </a:p>
          <a:p>
            <a:pPr marL="342900" indent="-342900">
              <a:lnSpc>
                <a:spcPct val="150000"/>
              </a:lnSpc>
              <a:spcBef>
                <a:spcPts val="160"/>
              </a:spcBef>
            </a:pPr>
            <a:r>
              <a:rPr lang="en-US" sz="2800" dirty="0"/>
              <a:t>No improvement trend in field data (2015-2025)</a:t>
            </a:r>
          </a:p>
          <a:p>
            <a:pPr marL="342900" indent="-342900">
              <a:lnSpc>
                <a:spcPct val="150000"/>
              </a:lnSpc>
              <a:spcBef>
                <a:spcPts val="160"/>
              </a:spcBef>
            </a:pPr>
            <a:r>
              <a:rPr lang="en-US" sz="2800" dirty="0"/>
              <a:t>Gap explained by: chiller, pumps, compressors, controls billed to a separate circuit</a:t>
            </a:r>
          </a:p>
          <a:p>
            <a:pPr>
              <a:lnSpc>
                <a:spcPct val="150000"/>
              </a:lnSpc>
            </a:pPr>
            <a:endParaRPr lang="en-US" sz="2800" dirty="0"/>
          </a:p>
          <a:p>
            <a:pPr>
              <a:lnSpc>
                <a:spcPct val="150000"/>
              </a:lnSpc>
              <a:spcBef>
                <a:spcPts val="160"/>
              </a:spcBef>
            </a:pPr>
            <a:r>
              <a:rPr lang="en-US" sz="2800" b="1" dirty="0"/>
              <a:t>Power and Thermal Management System (PTMS) - the dominant mass item:</a:t>
            </a:r>
          </a:p>
          <a:p>
            <a:pPr marL="342900" indent="-342900">
              <a:lnSpc>
                <a:spcPct val="150000"/>
              </a:lnSpc>
              <a:spcBef>
                <a:spcPts val="160"/>
              </a:spcBef>
            </a:pPr>
            <a:r>
              <a:rPr lang="en-US" sz="2800" dirty="0"/>
              <a:t>Absorbs burst waste heat during firing (phase-change material thermal store)</a:t>
            </a:r>
          </a:p>
          <a:p>
            <a:pPr marL="342900" indent="-342900">
              <a:lnSpc>
                <a:spcPct val="150000"/>
              </a:lnSpc>
              <a:spcBef>
                <a:spcPts val="160"/>
              </a:spcBef>
            </a:pPr>
            <a:r>
              <a:rPr lang="en-US" sz="2800" dirty="0"/>
              <a:t>Rejects cycle-average heat during recovery (vapor-compression chiller)</a:t>
            </a:r>
          </a:p>
          <a:p>
            <a:pPr marL="342900" indent="-342900">
              <a:lnSpc>
                <a:spcPct val="150000"/>
              </a:lnSpc>
              <a:spcBef>
                <a:spcPts val="160"/>
              </a:spcBef>
            </a:pPr>
            <a:r>
              <a:rPr lang="en-US" sz="2800" dirty="0"/>
              <a:t>Cannot use ram-air / low-temperature air (unlike aircraft) - active chiller required to 49°C</a:t>
            </a:r>
          </a:p>
          <a:p>
            <a:pPr marL="342900" indent="-342900">
              <a:lnSpc>
                <a:spcPct val="150000"/>
              </a:lnSpc>
              <a:spcBef>
                <a:spcPts val="160"/>
              </a:spcBef>
            </a:pPr>
            <a:r>
              <a:rPr lang="en-US" sz="2800" dirty="0"/>
              <a:t>Chiller specific mass: 4.0-5.5 kg/kW(thermal)</a:t>
            </a:r>
          </a:p>
          <a:p>
            <a:pPr>
              <a:lnSpc>
                <a:spcPct val="150000"/>
              </a:lnSpc>
            </a:pPr>
            <a:endParaRPr lang="en-US" sz="2800" dirty="0"/>
          </a:p>
          <a:p>
            <a:pPr>
              <a:lnSpc>
                <a:spcPct val="150000"/>
              </a:lnSpc>
              <a:spcBef>
                <a:spcPts val="160"/>
              </a:spcBef>
            </a:pPr>
            <a:r>
              <a:rPr lang="en-US" sz="2800" dirty="0"/>
              <a:t>Laser source specific mass: 4-5 kg/kW - also no improvement trend across all power classes and years</a:t>
            </a:r>
          </a:p>
          <a:p>
            <a:pPr>
              <a:lnSpc>
                <a:spcPct val="150000"/>
              </a:lnSpc>
            </a:pPr>
            <a:endParaRPr lang="en-US" sz="2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1981199" y="238931"/>
            <a:ext cx="14459527" cy="1857155"/>
          </a:xfrm>
        </p:spPr>
        <p:txBody>
          <a:bodyPr/>
          <a:lstStyle/>
          <a:p>
            <a:r>
              <a:rPr lang="en-US" sz="6000" dirty="0"/>
              <a:t>Power and Mass Drivers: </a:t>
            </a:r>
          </a:p>
          <a:p>
            <a:r>
              <a:rPr lang="en-US" sz="6000" dirty="0"/>
              <a:t>WPE and Thermal Management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39C6185-900F-C2A8-838A-8033081CB93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38680" y="1913207"/>
            <a:ext cx="7718929" cy="4167554"/>
          </a:xfrm>
          <a:prstGeom prst="rect">
            <a:avLst/>
          </a:prstGeom>
          <a:noFill/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4C3E68F-868A-8E7D-4FEA-79654888F4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38679" y="6839388"/>
            <a:ext cx="7718931" cy="4963406"/>
          </a:xfrm>
          <a:prstGeom prst="rect">
            <a:avLst/>
          </a:prstGeom>
          <a:noFill/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8051A58-6EF2-8173-8389-295ED8543392}"/>
              </a:ext>
            </a:extLst>
          </p:cNvPr>
          <p:cNvSpPr txBox="1"/>
          <p:nvPr/>
        </p:nvSpPr>
        <p:spPr>
          <a:xfrm>
            <a:off x="15803880" y="6217921"/>
            <a:ext cx="8854440" cy="46166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Wall Plug Efficiency (output power / input power, %) </a:t>
            </a:r>
            <a:endParaRPr lang="en-GB" sz="24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7600E82-090A-1885-0D38-659A8D509AE0}"/>
              </a:ext>
            </a:extLst>
          </p:cNvPr>
          <p:cNvSpPr txBox="1"/>
          <p:nvPr/>
        </p:nvSpPr>
        <p:spPr>
          <a:xfrm>
            <a:off x="17602200" y="11914643"/>
            <a:ext cx="5939790" cy="46166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HEL Specific Mass (kg/kW)</a:t>
            </a:r>
            <a:endParaRPr lang="en-GB" sz="2400" dirty="0"/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975360" y="2479920"/>
            <a:ext cx="14218921" cy="10004425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ts val="160"/>
              </a:spcBef>
            </a:pPr>
            <a:r>
              <a:rPr lang="en-US" sz="2800" b="1" dirty="0"/>
              <a:t>Three-phase engagement cycle:</a:t>
            </a:r>
          </a:p>
          <a:p>
            <a:pPr marL="342900" indent="-342900">
              <a:lnSpc>
                <a:spcPct val="150000"/>
              </a:lnSpc>
              <a:spcBef>
                <a:spcPts val="160"/>
              </a:spcBef>
            </a:pPr>
            <a:r>
              <a:rPr lang="en-US" sz="2800" dirty="0"/>
              <a:t>1.  Firing phase: laser on, high power draw, waste heat generated</a:t>
            </a:r>
          </a:p>
          <a:p>
            <a:pPr marL="342900" indent="-342900">
              <a:lnSpc>
                <a:spcPct val="150000"/>
              </a:lnSpc>
              <a:spcBef>
                <a:spcPts val="160"/>
              </a:spcBef>
            </a:pPr>
            <a:r>
              <a:rPr lang="en-US" sz="2800" dirty="0"/>
              <a:t>2.  Re-acquire phase: beam slews to next target (several seconds)</a:t>
            </a:r>
          </a:p>
          <a:p>
            <a:pPr marL="342900" indent="-342900">
              <a:lnSpc>
                <a:spcPct val="150000"/>
              </a:lnSpc>
              <a:spcBef>
                <a:spcPts val="160"/>
              </a:spcBef>
            </a:pPr>
            <a:r>
              <a:rPr lang="en-US" sz="2800" dirty="0"/>
              <a:t>3.  Thermal recovery: PTMS drains phase-change store; laser off, chiller at full load</a:t>
            </a:r>
          </a:p>
          <a:p>
            <a:pPr>
              <a:lnSpc>
                <a:spcPct val="150000"/>
              </a:lnSpc>
            </a:pPr>
            <a:endParaRPr lang="en-US" sz="2800" dirty="0"/>
          </a:p>
          <a:p>
            <a:pPr>
              <a:lnSpc>
                <a:spcPct val="150000"/>
              </a:lnSpc>
              <a:spcBef>
                <a:spcPts val="160"/>
              </a:spcBef>
            </a:pPr>
            <a:r>
              <a:rPr lang="en-US" sz="2800" b="1" dirty="0"/>
              <a:t>SFF = fraction of total cycle time during which the laser fires</a:t>
            </a:r>
          </a:p>
          <a:p>
            <a:pPr marL="342900" indent="-342900">
              <a:lnSpc>
                <a:spcPct val="150000"/>
              </a:lnSpc>
              <a:spcBef>
                <a:spcPts val="160"/>
              </a:spcBef>
            </a:pPr>
            <a:r>
              <a:rPr lang="en-US" sz="2800" dirty="0"/>
              <a:t>Upper bound: SFF = 83% (DragonFire dwell time; zero recovery time assumed)</a:t>
            </a:r>
          </a:p>
          <a:p>
            <a:pPr marL="342900" indent="-342900">
              <a:lnSpc>
                <a:spcPct val="150000"/>
              </a:lnSpc>
              <a:spcBef>
                <a:spcPts val="160"/>
              </a:spcBef>
            </a:pPr>
            <a:r>
              <a:rPr lang="en-US" sz="2800" dirty="0"/>
              <a:t>Adopted value / tactical floor: SFF = 50%  (a system in recovery &gt;50% of the time lacks tactical utility)</a:t>
            </a:r>
          </a:p>
          <a:p>
            <a:pPr>
              <a:lnSpc>
                <a:spcPct val="150000"/>
              </a:lnSpc>
            </a:pPr>
            <a:endParaRPr lang="en-US" sz="2800" dirty="0"/>
          </a:p>
          <a:p>
            <a:pPr>
              <a:lnSpc>
                <a:spcPct val="150000"/>
              </a:lnSpc>
              <a:spcBef>
                <a:spcPts val="160"/>
              </a:spcBef>
            </a:pPr>
            <a:r>
              <a:rPr lang="en-US" sz="2800" b="1" dirty="0"/>
              <a:t>Ultracapacitors smooth the power demand:</a:t>
            </a:r>
          </a:p>
          <a:p>
            <a:pPr marL="342900" indent="-342900">
              <a:lnSpc>
                <a:spcPct val="150000"/>
              </a:lnSpc>
              <a:spcBef>
                <a:spcPts val="160"/>
              </a:spcBef>
            </a:pPr>
            <a:r>
              <a:rPr lang="en-US" sz="2800" dirty="0"/>
              <a:t>High power density, short duration: ideal fit for firing/recovery cycle</a:t>
            </a:r>
          </a:p>
          <a:p>
            <a:pPr marL="342900" indent="-342900">
              <a:lnSpc>
                <a:spcPct val="150000"/>
              </a:lnSpc>
              <a:spcBef>
                <a:spcPts val="160"/>
              </a:spcBef>
            </a:pPr>
            <a:r>
              <a:rPr lang="en-US" sz="2800" dirty="0"/>
              <a:t>Class E example: two Skeleton SkelMod modules, 70 kg, store 417 Wh - negligible added mass</a:t>
            </a:r>
          </a:p>
          <a:p>
            <a:pPr marL="342900" indent="-342900">
              <a:lnSpc>
                <a:spcPct val="150000"/>
              </a:lnSpc>
              <a:spcBef>
                <a:spcPts val="160"/>
              </a:spcBef>
            </a:pPr>
            <a:r>
              <a:rPr lang="en-US" sz="2800" dirty="0"/>
              <a:t>Vehicle need only supply average power, not firing peak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970000" cy="1857155"/>
          </a:xfrm>
        </p:spPr>
        <p:txBody>
          <a:bodyPr/>
          <a:lstStyle/>
          <a:p>
            <a:r>
              <a:rPr lang="en-US" sz="6000" dirty="0"/>
              <a:t>Engagement Cycle and </a:t>
            </a:r>
          </a:p>
          <a:p>
            <a:r>
              <a:rPr lang="en-US" sz="6000" dirty="0"/>
              <a:t>Sustained Firing Fraction (SFF)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A3EAE52-62E3-680C-F1D9-538A8B32FFA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22880" y="2247900"/>
            <a:ext cx="8486458" cy="5291764"/>
          </a:xfrm>
          <a:prstGeom prst="rect">
            <a:avLst/>
          </a:prstGeom>
          <a:noFill/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17EAEA4-389F-8B42-3B96-160F08266456}"/>
              </a:ext>
            </a:extLst>
          </p:cNvPr>
          <p:cNvSpPr txBox="1"/>
          <p:nvPr/>
        </p:nvSpPr>
        <p:spPr>
          <a:xfrm>
            <a:off x="15194281" y="7923498"/>
            <a:ext cx="9022080" cy="181588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indent="91440" algn="ctr">
              <a:buNone/>
            </a:pP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Power demand for HEL system. Alternating firing and thermal recovery, for SFF = 50%.</a:t>
            </a:r>
            <a:endParaRPr lang="en-GB" sz="28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This power demand can be smoothed to a near-constant average value, by the use of ultracapacitors.</a:t>
            </a:r>
            <a:endParaRPr lang="en-GB" sz="2800" i="1" dirty="0"/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19100" y="2766646"/>
            <a:ext cx="14220495" cy="10004425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ts val="160"/>
              </a:spcBef>
            </a:pPr>
            <a:r>
              <a:rPr lang="en-US" sz="2800" b="1" dirty="0"/>
              <a:t>Two simultaneous constraints the powertrain must satisfy for each HEL class:</a:t>
            </a:r>
          </a:p>
          <a:p>
            <a:pPr>
              <a:lnSpc>
                <a:spcPct val="150000"/>
              </a:lnSpc>
            </a:pPr>
            <a:endParaRPr lang="en-US" sz="2800" dirty="0"/>
          </a:p>
          <a:p>
            <a:pPr>
              <a:lnSpc>
                <a:spcPct val="150000"/>
              </a:lnSpc>
              <a:spcBef>
                <a:spcPts val="160"/>
              </a:spcBef>
            </a:pPr>
            <a:r>
              <a:rPr lang="en-US" sz="2800" b="1" dirty="0"/>
              <a:t>1.  Average electrical demand (kW) during engagement phase</a:t>
            </a:r>
          </a:p>
          <a:p>
            <a:pPr marL="342900" indent="-342900">
              <a:lnSpc>
                <a:spcPct val="150000"/>
              </a:lnSpc>
              <a:spcBef>
                <a:spcPts val="160"/>
              </a:spcBef>
            </a:pPr>
            <a:r>
              <a:rPr lang="en-US" sz="2800" dirty="0"/>
              <a:t>Dominant loads: laser chain + chiller (both scale with class); </a:t>
            </a:r>
          </a:p>
          <a:p>
            <a:pPr marL="342900" indent="-342900">
              <a:lnSpc>
                <a:spcPct val="150000"/>
              </a:lnSpc>
              <a:spcBef>
                <a:spcPts val="160"/>
              </a:spcBef>
            </a:pPr>
            <a:r>
              <a:rPr lang="en-US" sz="2800" dirty="0"/>
              <a:t>beam director + sensors (fixed)</a:t>
            </a:r>
          </a:p>
          <a:p>
            <a:pPr marL="342900" indent="-342900">
              <a:lnSpc>
                <a:spcPct val="150000"/>
              </a:lnSpc>
              <a:spcBef>
                <a:spcPts val="160"/>
              </a:spcBef>
            </a:pPr>
            <a:r>
              <a:rPr lang="en-US" sz="2800" dirty="0"/>
              <a:t>Chiller COP: 3.7 (Carnot analysis, cross-validated against published </a:t>
            </a:r>
          </a:p>
          <a:p>
            <a:pPr marL="342900" indent="-342900">
              <a:lnSpc>
                <a:spcPct val="150000"/>
              </a:lnSpc>
              <a:spcBef>
                <a:spcPts val="160"/>
              </a:spcBef>
            </a:pPr>
            <a:r>
              <a:rPr lang="en-US" sz="2800" dirty="0"/>
              <a:t>vapor-compression data)</a:t>
            </a:r>
          </a:p>
          <a:p>
            <a:pPr marL="342900" indent="-342900">
              <a:lnSpc>
                <a:spcPct val="150000"/>
              </a:lnSpc>
              <a:spcBef>
                <a:spcPts val="160"/>
              </a:spcBef>
            </a:pPr>
            <a:r>
              <a:rPr lang="en-US" sz="2800" dirty="0"/>
              <a:t>Installed system WPE converges at Class C+ as chiller dominates; </a:t>
            </a:r>
          </a:p>
          <a:p>
            <a:pPr marL="342900" indent="-342900">
              <a:lnSpc>
                <a:spcPct val="150000"/>
              </a:lnSpc>
              <a:spcBef>
                <a:spcPts val="160"/>
              </a:spcBef>
            </a:pPr>
            <a:r>
              <a:rPr lang="en-US" sz="2800" dirty="0"/>
              <a:t>fixed loads matter at Class A</a:t>
            </a:r>
          </a:p>
          <a:p>
            <a:pPr>
              <a:lnSpc>
                <a:spcPct val="150000"/>
              </a:lnSpc>
            </a:pPr>
            <a:endParaRPr lang="en-US" sz="2800" dirty="0"/>
          </a:p>
          <a:p>
            <a:pPr>
              <a:lnSpc>
                <a:spcPct val="150000"/>
              </a:lnSpc>
              <a:spcBef>
                <a:spcPts val="160"/>
              </a:spcBef>
            </a:pPr>
            <a:r>
              <a:rPr lang="en-US" sz="2800" b="1" dirty="0"/>
              <a:t>2.  Installed system mass (kg)</a:t>
            </a:r>
          </a:p>
          <a:p>
            <a:pPr marL="342900" indent="-342900">
              <a:lnSpc>
                <a:spcPct val="150000"/>
              </a:lnSpc>
              <a:spcBef>
                <a:spcPts val="160"/>
              </a:spcBef>
            </a:pPr>
            <a:r>
              <a:rPr lang="en-US" sz="2800" dirty="0"/>
              <a:t>Laser source: 4-5 kg/kW</a:t>
            </a:r>
          </a:p>
          <a:p>
            <a:pPr marL="342900" indent="-342900">
              <a:lnSpc>
                <a:spcPct val="150000"/>
              </a:lnSpc>
              <a:spcBef>
                <a:spcPts val="160"/>
              </a:spcBef>
            </a:pPr>
            <a:r>
              <a:rPr lang="en-US" sz="2800" dirty="0"/>
              <a:t>PTMS: 4.0-5.5 kg/kW(thermal), at cycle-average waste heat rejection rate</a:t>
            </a:r>
          </a:p>
          <a:p>
            <a:pPr marL="342900" indent="-342900">
              <a:lnSpc>
                <a:spcPct val="150000"/>
              </a:lnSpc>
              <a:spcBef>
                <a:spcPts val="160"/>
              </a:spcBef>
            </a:pPr>
            <a:r>
              <a:rPr lang="en-US" sz="2800" dirty="0"/>
              <a:t>EPS on series hybrid: 0.5-1.0 kg/kW (DC bus already present; AC front-end eliminated)</a:t>
            </a:r>
          </a:p>
          <a:p>
            <a:pPr marL="342900" indent="-342900">
              <a:lnSpc>
                <a:spcPct val="150000"/>
              </a:lnSpc>
              <a:spcBef>
                <a:spcPts val="160"/>
              </a:spcBef>
            </a:pPr>
            <a:r>
              <a:rPr lang="en-US" sz="2800" dirty="0"/>
              <a:t>Beam director and fixed systems: approximately constant across class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6000" dirty="0"/>
              <a:t>HEL Electrical Demand </a:t>
            </a:r>
          </a:p>
          <a:p>
            <a:r>
              <a:rPr lang="en-US" sz="6000" dirty="0"/>
              <a:t>and Mass, by Class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5FCF6E8-38F3-31AE-CC19-C3A824FA4A1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15709" y="2843212"/>
            <a:ext cx="9842511" cy="5889308"/>
          </a:xfrm>
          <a:prstGeom prst="rect">
            <a:avLst/>
          </a:prstGeom>
          <a:noFill/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92BA591-9098-0F77-7A5B-6A6631A2E467}"/>
              </a:ext>
            </a:extLst>
          </p:cNvPr>
          <p:cNvSpPr txBox="1"/>
          <p:nvPr/>
        </p:nvSpPr>
        <p:spPr>
          <a:xfrm>
            <a:off x="14015709" y="9011224"/>
            <a:ext cx="9949191" cy="46842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indent="91440" algn="ctr">
              <a:buNone/>
            </a:pPr>
            <a:r>
              <a:rPr lang="en-US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HEL System Mass (kg) versus Operational Power Draw (kW).</a:t>
            </a:r>
            <a:endParaRPr lang="en-GB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6382999" cy="10004425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ts val="160"/>
              </a:spcBef>
            </a:pPr>
            <a:r>
              <a:rPr lang="en-US" sz="2800" b="1" dirty="0"/>
              <a:t>CEMP-H Mission Profile:</a:t>
            </a:r>
          </a:p>
          <a:p>
            <a:pPr marL="342900" indent="-342900">
              <a:lnSpc>
                <a:spcPct val="150000"/>
              </a:lnSpc>
              <a:spcBef>
                <a:spcPts val="160"/>
              </a:spcBef>
            </a:pPr>
            <a:r>
              <a:rPr lang="en-US" sz="2800" dirty="0"/>
              <a:t>24-hour charge-neutral cycle: 5 hr Silent Watch | 2 hr Silent Mobility | 1 hr weapons engagement | base-rest Export Power</a:t>
            </a:r>
          </a:p>
          <a:p>
            <a:pPr marL="342900" indent="-342900">
              <a:lnSpc>
                <a:spcPct val="150000"/>
              </a:lnSpc>
              <a:spcBef>
                <a:spcPts val="160"/>
              </a:spcBef>
            </a:pPr>
            <a:r>
              <a:rPr lang="en-US" sz="2800" dirty="0"/>
              <a:t>Average HEL electrical demand added as continuous DC load during the 1-hour engagement phase</a:t>
            </a:r>
          </a:p>
          <a:p>
            <a:pPr>
              <a:lnSpc>
                <a:spcPct val="150000"/>
              </a:lnSpc>
            </a:pPr>
            <a:endParaRPr lang="en-US" sz="2800" dirty="0"/>
          </a:p>
          <a:p>
            <a:pPr>
              <a:lnSpc>
                <a:spcPct val="150000"/>
              </a:lnSpc>
              <a:spcBef>
                <a:spcPts val="160"/>
              </a:spcBef>
            </a:pPr>
            <a:r>
              <a:rPr lang="en-US" sz="2800" b="1" dirty="0"/>
              <a:t>Powersize.tech - rapid parametric powertrain screening:</a:t>
            </a:r>
          </a:p>
          <a:p>
            <a:pPr marL="342900" indent="-342900">
              <a:lnSpc>
                <a:spcPct val="150000"/>
              </a:lnSpc>
              <a:spcBef>
                <a:spcPts val="160"/>
              </a:spcBef>
            </a:pPr>
            <a:r>
              <a:rPr lang="en-US" sz="2800" dirty="0"/>
              <a:t>Inputs: vehicle mass, rolling resistance, drag, frontal area, max speed, electrical loads, Export Power</a:t>
            </a:r>
          </a:p>
          <a:p>
            <a:pPr marL="342900" indent="-342900">
              <a:lnSpc>
                <a:spcPct val="150000"/>
              </a:lnSpc>
              <a:spcBef>
                <a:spcPts val="160"/>
              </a:spcBef>
            </a:pPr>
            <a:r>
              <a:rPr lang="en-US" sz="2800" dirty="0"/>
              <a:t>No detailed BSFC maps required - concept-stage open-source data only</a:t>
            </a:r>
          </a:p>
          <a:p>
            <a:pPr marL="342900" indent="-342900">
              <a:lnSpc>
                <a:spcPct val="150000"/>
              </a:lnSpc>
              <a:spcBef>
                <a:spcPts val="160"/>
              </a:spcBef>
            </a:pPr>
            <a:r>
              <a:rPr lang="en-US" sz="2800" dirty="0"/>
              <a:t>Output: minimum engine power, battery capacity, component masses and costs</a:t>
            </a:r>
          </a:p>
          <a:p>
            <a:pPr>
              <a:lnSpc>
                <a:spcPct val="150000"/>
              </a:lnSpc>
            </a:pPr>
            <a:endParaRPr lang="en-US" sz="2800" dirty="0"/>
          </a:p>
          <a:p>
            <a:pPr>
              <a:lnSpc>
                <a:spcPct val="150000"/>
              </a:lnSpc>
              <a:spcBef>
                <a:spcPts val="160"/>
              </a:spcBef>
            </a:pPr>
            <a:r>
              <a:rPr lang="en-US" sz="2800" b="1" dirty="0"/>
              <a:t>Component sizing - sequential efficiency cascade:</a:t>
            </a:r>
          </a:p>
          <a:p>
            <a:pPr marL="342900" indent="-342900">
              <a:lnSpc>
                <a:spcPct val="150000"/>
              </a:lnSpc>
              <a:spcBef>
                <a:spcPts val="160"/>
              </a:spcBef>
            </a:pPr>
            <a:r>
              <a:rPr lang="en-US" sz="2800" dirty="0"/>
              <a:t>Series chain: engine → MGU → rectifier → inverter → traction motor → driveline</a:t>
            </a:r>
          </a:p>
          <a:p>
            <a:pPr marL="342900" indent="-342900">
              <a:lnSpc>
                <a:spcPct val="150000"/>
              </a:lnSpc>
              <a:spcBef>
                <a:spcPts val="160"/>
              </a:spcBef>
            </a:pPr>
            <a:r>
              <a:rPr lang="en-US" sz="2800" dirty="0"/>
              <a:t>Each stage derated by component-class efficiency from powersize.tech database</a:t>
            </a:r>
          </a:p>
          <a:p>
            <a:pPr>
              <a:lnSpc>
                <a:spcPct val="150000"/>
              </a:lnSpc>
            </a:pPr>
            <a:endParaRPr lang="en-US" sz="2800" dirty="0"/>
          </a:p>
          <a:p>
            <a:pPr>
              <a:lnSpc>
                <a:spcPct val="150000"/>
              </a:lnSpc>
              <a:spcBef>
                <a:spcPts val="160"/>
              </a:spcBef>
            </a:pPr>
            <a:r>
              <a:rPr lang="en-US" sz="2800" dirty="0"/>
              <a:t>Engine power floor: no lower than current platform spec (160 kW Foxhound / 600 kW Boxer)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6000" dirty="0"/>
              <a:t>Analysis Methodology: CEMP-H and powersize.tech</a:t>
            </a:r>
          </a:p>
        </p:txBody>
      </p:sp>
    </p:spTree>
  </p:cSld>
  <p:clrMapOvr>
    <a:masterClrMapping/>
  </p:clrMapOvr>
  <p:transition spd="med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2e3e204-9d3f-4903-bb52-3b4cb3b51994" xsi:nil="true"/>
    <lcf76f155ced4ddcb4097134ff3c332f xmlns="e591f8af-6583-4f70-b9c2-fbccefc6abcb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CEC14D83F679F43A23D69041BE21391" ma:contentTypeVersion="13" ma:contentTypeDescription="Create a new document." ma:contentTypeScope="" ma:versionID="f47b2e124c11f6a988e83845995d47e9">
  <xsd:schema xmlns:xsd="http://www.w3.org/2001/XMLSchema" xmlns:xs="http://www.w3.org/2001/XMLSchema" xmlns:p="http://schemas.microsoft.com/office/2006/metadata/properties" xmlns:ns2="e591f8af-6583-4f70-b9c2-fbccefc6abcb" xmlns:ns3="02e3e204-9d3f-4903-bb52-3b4cb3b51994" targetNamespace="http://schemas.microsoft.com/office/2006/metadata/properties" ma:root="true" ma:fieldsID="74e10584d94f96e24f72ef7a59779e52" ns2:_="" ns3:_="">
    <xsd:import namespace="e591f8af-6583-4f70-b9c2-fbccefc6abcb"/>
    <xsd:import namespace="02e3e204-9d3f-4903-bb52-3b4cb3b5199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591f8af-6583-4f70-b9c2-fbccefc6abc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e6c19559-08d5-42cc-ae8c-a1e707661fd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e3e204-9d3f-4903-bb52-3b4cb3b51994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589ecde8-7f47-428d-978f-e585f1756369}" ma:internalName="TaxCatchAll" ma:showField="CatchAllData" ma:web="02e3e204-9d3f-4903-bb52-3b4cb3b5199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50BC4EA-38D3-4AB3-A772-E9C427E988CE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22F4F242-9F3D-431D-819F-1B929B13A450}"/>
</file>

<file path=customXml/itemProps3.xml><?xml version="1.0" encoding="utf-8"?>
<ds:datastoreItem xmlns:ds="http://schemas.openxmlformats.org/officeDocument/2006/customXml" ds:itemID="{85B47D03-23E7-4C88-841B-2F27E6791A60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554eecc5-e26c-4620-b240-5a8bb326c33d}" enabled="1" method="Privileged" siteId="{fae6d70f-954b-4811-92b6-0530d6f84c43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1625</TotalTime>
  <Words>2281</Words>
  <Application>Microsoft Office PowerPoint</Application>
  <PresentationFormat>Custom</PresentationFormat>
  <Paragraphs>252</Paragraphs>
  <Slides>15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Helvetica Light</vt:lpstr>
      <vt:lpstr>Helvetica Neue</vt:lpstr>
      <vt:lpstr>Times New Roman</vt:lpstr>
      <vt:lpstr>White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Schmitt, Jacqueline Rose (Jacquie) CTR USARMY DEVCOM GVSC (USA)</dc:creator>
  <cp:lastModifiedBy>Leslie Smith</cp:lastModifiedBy>
  <cp:revision>339</cp:revision>
  <dcterms:modified xsi:type="dcterms:W3CDTF">2026-08-08T00:26:18Z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0x0101004CEC14D83F679F43A23D69041BE21391</vt:lpwstr>
  </property>
</Properties>
</file>